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4" r:id="rId2"/>
    <p:sldId id="258" r:id="rId3"/>
    <p:sldId id="283" r:id="rId4"/>
    <p:sldId id="265" r:id="rId5"/>
    <p:sldId id="264" r:id="rId6"/>
    <p:sldId id="270" r:id="rId7"/>
    <p:sldId id="282" r:id="rId8"/>
    <p:sldId id="347" r:id="rId9"/>
    <p:sldId id="289" r:id="rId10"/>
    <p:sldId id="288" r:id="rId11"/>
    <p:sldId id="290" r:id="rId12"/>
    <p:sldId id="285" r:id="rId13"/>
    <p:sldId id="271" r:id="rId14"/>
    <p:sldId id="302" r:id="rId15"/>
    <p:sldId id="315" r:id="rId16"/>
    <p:sldId id="278" r:id="rId17"/>
    <p:sldId id="317" r:id="rId18"/>
    <p:sldId id="33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3B1C5BA-4B47-4095-A8D6-B8A92EC506A1}">
          <p14:sldIdLst>
            <p14:sldId id="314"/>
          </p14:sldIdLst>
        </p14:section>
        <p14:section name="Oddíl bez názvu" id="{5E0A077A-C7AE-4C6D-A1FE-E0C60D99B1C2}">
          <p14:sldIdLst>
            <p14:sldId id="258"/>
            <p14:sldId id="283"/>
            <p14:sldId id="265"/>
            <p14:sldId id="264"/>
            <p14:sldId id="270"/>
            <p14:sldId id="282"/>
            <p14:sldId id="347"/>
            <p14:sldId id="289"/>
            <p14:sldId id="288"/>
            <p14:sldId id="290"/>
            <p14:sldId id="285"/>
            <p14:sldId id="271"/>
            <p14:sldId id="302"/>
            <p14:sldId id="315"/>
            <p14:sldId id="278"/>
            <p14:sldId id="317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hamanova" initials="jh" lastIdx="13" clrIdx="0">
    <p:extLst>
      <p:ext uri="{19B8F6BF-5375-455C-9EA6-DF929625EA0E}">
        <p15:presenceInfo xmlns:p15="http://schemas.microsoft.com/office/powerpoint/2012/main" userId="5a3a77ae3fb98d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FEA"/>
    <a:srgbClr val="D99694"/>
    <a:srgbClr val="DBEEF4"/>
    <a:srgbClr val="40BAD2"/>
    <a:srgbClr val="CDCF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4" autoAdjust="0"/>
    <p:restoredTop sz="95256" autoAdjust="0"/>
  </p:normalViewPr>
  <p:slideViewPr>
    <p:cSldViewPr>
      <p:cViewPr varScale="1">
        <p:scale>
          <a:sx n="79" d="100"/>
          <a:sy n="79" d="100"/>
        </p:scale>
        <p:origin x="730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Se&#353;it1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04-4F7C-9718-7E08546207D5}"/>
              </c:ext>
            </c:extLst>
          </c:dPt>
          <c:dPt>
            <c:idx val="1"/>
            <c:bubble3D val="0"/>
            <c:spPr>
              <a:solidFill>
                <a:srgbClr val="C0504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04-4F7C-9718-7E08546207D5}"/>
              </c:ext>
            </c:extLst>
          </c:dPt>
          <c:dLbls>
            <c:dLbl>
              <c:idx val="0"/>
              <c:layout>
                <c:manualLayout>
                  <c:x val="-0.12536187973578691"/>
                  <c:y val="0.2081286760501396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dirty="0" err="1"/>
                      <a:t>Slyšel</a:t>
                    </a:r>
                    <a:r>
                      <a:rPr lang="en-US" sz="3200" dirty="0"/>
                      <a:t>/a
89%</a:t>
                    </a:r>
                  </a:p>
                </c:rich>
              </c:tx>
              <c:spPr>
                <a:noFill/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E004-4F7C-9718-7E08546207D5}"/>
                </c:ext>
              </c:extLst>
            </c:dLbl>
            <c:dLbl>
              <c:idx val="1"/>
              <c:layout>
                <c:manualLayout>
                  <c:x val="0.18836650022192961"/>
                  <c:y val="-0.1700639206968925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err="1">
                        <a:solidFill>
                          <a:srgbClr val="C00000"/>
                        </a:solidFill>
                      </a:rPr>
                      <a:t>Neslyšel</a:t>
                    </a:r>
                    <a:r>
                      <a:rPr lang="en-US" sz="2000" dirty="0">
                        <a:solidFill>
                          <a:srgbClr val="C00000"/>
                        </a:solidFill>
                      </a:rPr>
                      <a:t>/a
11%</a:t>
                    </a:r>
                  </a:p>
                </c:rich>
              </c:tx>
              <c:spPr>
                <a:noFill/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E004-4F7C-9718-7E08546207D5}"/>
                </c:ext>
              </c:extLst>
            </c:dLbl>
            <c:dLbl>
              <c:idx val="2"/>
              <c:layout>
                <c:manualLayout>
                  <c:x val="-5.833333333333357E-2"/>
                  <c:y val="-0.106481481481481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04-4F7C-9718-7E08546207D5}"/>
                </c:ext>
              </c:extLst>
            </c:dLbl>
            <c:spPr>
              <a:noFill/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List1!$B$3:$B$4</c:f>
              <c:strCache>
                <c:ptCount val="2"/>
                <c:pt idx="0">
                  <c:v>Slyšel/a</c:v>
                </c:pt>
                <c:pt idx="1">
                  <c:v>Neslyšel/a</c:v>
                </c:pt>
              </c:strCache>
            </c:strRef>
          </c:cat>
          <c:val>
            <c:numRef>
              <c:f>List1!$D$3:$D$4</c:f>
              <c:numCache>
                <c:formatCode>0%</c:formatCode>
                <c:ptCount val="2"/>
                <c:pt idx="0">
                  <c:v>0.93668385850679836</c:v>
                </c:pt>
                <c:pt idx="1">
                  <c:v>6.3316141493203443E-2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04-4F7C-9718-7E08546207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7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  <a:latin typeface="+mn-lt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explosion val="22"/>
          <c:dPt>
            <c:idx val="0"/>
            <c:bubble3D val="0"/>
            <c:explosion val="0"/>
            <c:spPr>
              <a:noFill/>
              <a:ln w="190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7E-49DC-B565-722E11A45650}"/>
              </c:ext>
            </c:extLst>
          </c:dPt>
          <c:dPt>
            <c:idx val="1"/>
            <c:bubble3D val="0"/>
            <c:explosion val="0"/>
            <c:spPr>
              <a:solidFill>
                <a:srgbClr val="C0504D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7E-49DC-B565-722E11A45650}"/>
              </c:ext>
            </c:extLst>
          </c:dPt>
          <c:dPt>
            <c:idx val="2"/>
            <c:bubble3D val="0"/>
            <c:explosion val="0"/>
            <c:spPr>
              <a:solidFill>
                <a:srgbClr val="4F81BD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7E-49DC-B565-722E11A45650}"/>
              </c:ext>
            </c:extLst>
          </c:dPt>
          <c:dPt>
            <c:idx val="3"/>
            <c:bubble3D val="0"/>
            <c:explosion val="1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7E-49DC-B565-722E11A45650}"/>
              </c:ext>
            </c:extLst>
          </c:dPt>
          <c:dLbls>
            <c:dLbl>
              <c:idx val="0"/>
              <c:layout>
                <c:manualLayout>
                  <c:x val="-0.31470695175283553"/>
                  <c:y val="-0.1822188407637246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lang="cs-CZ" sz="1300" b="1" i="0" u="none" strike="noStrike" kern="1200" baseline="0" noProof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sz="1600" noProof="0" dirty="0">
                        <a:solidFill>
                          <a:srgbClr val="FF0000"/>
                        </a:solidFill>
                      </a:rPr>
                      <a:t>Nikdy</a:t>
                    </a:r>
                    <a:r>
                      <a:rPr lang="pl-PL" sz="1300" noProof="0" dirty="0">
                        <a:solidFill>
                          <a:srgbClr val="FF0000"/>
                        </a:solidFill>
                      </a:rPr>
                      <a:t> jsem nepracoval/a jako dobrovolník a ani to </a:t>
                    </a:r>
                    <a:r>
                      <a:rPr lang="pl-PL" sz="1600" noProof="0" dirty="0">
                        <a:solidFill>
                          <a:srgbClr val="FF0000"/>
                        </a:solidFill>
                      </a:rPr>
                      <a:t>neplánuji</a:t>
                    </a:r>
                    <a:r>
                      <a:rPr lang="pl-PL" sz="1300" noProof="0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pl-PL" sz="2000" noProof="0" dirty="0">
                        <a:solidFill>
                          <a:srgbClr val="FF0000"/>
                        </a:solidFill>
                      </a:rPr>
                      <a:t>63 %</a:t>
                    </a:r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3341"/>
                        <a:gd name="adj2" fmla="val -5032"/>
                      </a:avLst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7D7E-49DC-B565-722E11A45650}"/>
                </c:ext>
              </c:extLst>
            </c:dLbl>
            <c:dLbl>
              <c:idx val="1"/>
              <c:layout>
                <c:manualLayout>
                  <c:x val="-0.24785390007170921"/>
                  <c:y val="-2.600221781024571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noAutofit/>
                  </a:bodyPr>
                  <a:lstStyle/>
                  <a:p>
                    <a:pPr>
                      <a:defRPr lang="cs-CZ" sz="1300" b="1" i="0" u="none" strike="noStrike" kern="1200" baseline="0" noProof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noProof="0" dirty="0">
                        <a:solidFill>
                          <a:srgbClr val="D99694"/>
                        </a:solidFill>
                      </a:rPr>
                      <a:t>Pracoval/a jsem v minulosti jako dobrovolník, nyní </a:t>
                    </a:r>
                    <a:r>
                      <a:rPr lang="en-US" sz="1600" noProof="0" dirty="0" err="1">
                        <a:solidFill>
                          <a:srgbClr val="D99694"/>
                        </a:solidFill>
                      </a:rPr>
                      <a:t>už</a:t>
                    </a:r>
                    <a:r>
                      <a:rPr lang="en-US" sz="1600" noProof="0" dirty="0">
                        <a:solidFill>
                          <a:srgbClr val="D99694"/>
                        </a:solidFill>
                      </a:rPr>
                      <a:t> ne</a:t>
                    </a:r>
                    <a:r>
                      <a:rPr lang="en-US" sz="1600" baseline="0" noProof="0" dirty="0">
                        <a:solidFill>
                          <a:srgbClr val="D99694"/>
                        </a:solidFill>
                      </a:rPr>
                      <a:t> </a:t>
                    </a:r>
                  </a:p>
                  <a:p>
                    <a:pPr>
                      <a:defRPr lang="cs-CZ" sz="1300" b="1" i="0" u="none" strike="noStrike" kern="1200" baseline="0" noProof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noProof="0" dirty="0">
                        <a:solidFill>
                          <a:srgbClr val="D99694"/>
                        </a:solidFill>
                      </a:rPr>
                      <a:t>16 %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C0504D">
                      <a:lumMod val="60000"/>
                      <a:lumOff val="40000"/>
                    </a:srgb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456270010402885"/>
                      <c:h val="0.2630972594292649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7D7E-49DC-B565-722E11A45650}"/>
                </c:ext>
              </c:extLst>
            </c:dLbl>
            <c:dLbl>
              <c:idx val="2"/>
              <c:layout>
                <c:manualLayout>
                  <c:x val="0.21504315177101535"/>
                  <c:y val="-7.85900772929991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lang="cs-CZ" sz="1300" b="1" i="0" u="none" strike="noStrike" kern="1200" baseline="0" noProof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Nepracoval/a jsem jako dobrovolník, ale </a:t>
                    </a:r>
                    <a:r>
                      <a:rPr lang="pl-PL" sz="1600" u="sng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plánuji</a:t>
                    </a:r>
                    <a:r>
                      <a:rPr lang="pl-PL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, že budu
</a:t>
                    </a:r>
                    <a:r>
                      <a:rPr lang="pl-PL" sz="2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rPr>
                      <a:t>14 %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4F81BD">
                      <a:lumMod val="60000"/>
                      <a:lumOff val="40000"/>
                    </a:srgb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7D7E-49DC-B565-722E11A45650}"/>
                </c:ext>
              </c:extLst>
            </c:dLbl>
            <c:dLbl>
              <c:idx val="3"/>
              <c:layout>
                <c:manualLayout>
                  <c:x val="0.17496843785033964"/>
                  <c:y val="3.318559842557171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lang="cs-CZ" sz="1300" b="1" i="0" u="none" strike="noStrike" kern="1200" baseline="0" noProof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noProof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Pracuji jako dobrovolník
7 %</a:t>
                    </a:r>
                  </a:p>
                </c:rich>
              </c:tx>
              <c:spPr>
                <a:solidFill>
                  <a:sysClr val="window" lastClr="FFFFFF"/>
                </a:solidFill>
                <a:ln>
                  <a:solidFill>
                    <a:srgbClr val="002060"/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7-7D7E-49DC-B565-722E11A4565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cs-CZ" sz="1300" b="1" i="0" u="none" strike="noStrike" kern="1200" baseline="0" noProof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List1!$B$19:$B$22</c:f>
              <c:strCache>
                <c:ptCount val="4"/>
                <c:pt idx="0">
                  <c:v>Nikdy jsem nepracoval/a jako dobrovolník a ani to neplánuji</c:v>
                </c:pt>
                <c:pt idx="1">
                  <c:v>Pracoval/a jsem v minulosti jako dobrovolník, nyní už ne</c:v>
                </c:pt>
                <c:pt idx="2">
                  <c:v>Nepracoval/a jsem jako dobrovolník, ale plánuji, že budu</c:v>
                </c:pt>
                <c:pt idx="3">
                  <c:v>Pracuji jako dobrovolník</c:v>
                </c:pt>
              </c:strCache>
            </c:strRef>
          </c:cat>
          <c:val>
            <c:numRef>
              <c:f>List1!$C$19:$C$22</c:f>
              <c:numCache>
                <c:formatCode>0%</c:formatCode>
                <c:ptCount val="4"/>
                <c:pt idx="0">
                  <c:v>0.58052145896583951</c:v>
                </c:pt>
                <c:pt idx="1">
                  <c:v>0.18428735476125777</c:v>
                </c:pt>
                <c:pt idx="2">
                  <c:v>0.13493328890433909</c:v>
                </c:pt>
                <c:pt idx="3">
                  <c:v>0.10025789736856409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7E-49DC-B565-722E11A45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98760283268752E-2"/>
          <c:y val="5.0882991447024663E-2"/>
          <c:w val="0.96440252815946037"/>
          <c:h val="0.44037868824539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D025-4D24-B97A-818E0931E7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Živelné katastrofy / pandemie</c:v>
                </c:pt>
                <c:pt idx="1">
                  <c:v> Zvelebování společných ploch a ochrana ŽP</c:v>
                </c:pt>
                <c:pt idx="2">
                  <c:v>Neplacené dárcovství krve</c:v>
                </c:pt>
                <c:pt idx="3">
                  <c:v>Práce s dětmi a mládeží</c:v>
                </c:pt>
                <c:pt idx="4">
                  <c:v>Pomoc zdravotně postiženým</c:v>
                </c:pt>
                <c:pt idx="5">
                  <c:v>Dobrovolní hasiči</c:v>
                </c:pt>
                <c:pt idx="6">
                  <c:v>Organizování peněžních sbírek</c:v>
                </c:pt>
                <c:pt idx="7">
                  <c:v>Neplacené aktivity organizované školou</c:v>
                </c:pt>
                <c:pt idx="8">
                  <c:v>Organizování kulturních událostí </c:v>
                </c:pt>
                <c:pt idx="9">
                  <c:v>Pomoc nemocným v nemocnicích a jiných zařízeních</c:v>
                </c:pt>
                <c:pt idx="10">
                  <c:v>Výpomoc v neziskové, náboženské nebo charitativní org.</c:v>
                </c:pt>
                <c:pt idx="11">
                  <c:v>Pomoc sociálně slabým a znevýhodněným</c:v>
                </c:pt>
                <c:pt idx="12">
                  <c:v>Organizační výpomoc ve sportovním sdružení</c:v>
                </c:pt>
              </c:strCache>
            </c:strRef>
          </c:cat>
          <c:val>
            <c:numRef>
              <c:f>List1!$B$2:$B$14</c:f>
              <c:numCache>
                <c:formatCode>0%</c:formatCode>
                <c:ptCount val="13"/>
                <c:pt idx="0">
                  <c:v>0.24000000000000021</c:v>
                </c:pt>
                <c:pt idx="1">
                  <c:v>0.24000000000000021</c:v>
                </c:pt>
                <c:pt idx="2">
                  <c:v>0.2</c:v>
                </c:pt>
                <c:pt idx="3">
                  <c:v>0.18000000000000022</c:v>
                </c:pt>
                <c:pt idx="4">
                  <c:v>0.17</c:v>
                </c:pt>
                <c:pt idx="5">
                  <c:v>0.17</c:v>
                </c:pt>
                <c:pt idx="6">
                  <c:v>0.15000000000000022</c:v>
                </c:pt>
                <c:pt idx="7">
                  <c:v>0.14000000000000001</c:v>
                </c:pt>
                <c:pt idx="8">
                  <c:v>0.14000000000000001</c:v>
                </c:pt>
                <c:pt idx="9">
                  <c:v>0.13</c:v>
                </c:pt>
                <c:pt idx="10">
                  <c:v>0.13</c:v>
                </c:pt>
                <c:pt idx="11">
                  <c:v>0.11</c:v>
                </c:pt>
                <c:pt idx="1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E-41F4-BA1B-654D3CDB6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224960"/>
        <c:axId val="119230848"/>
      </c:barChart>
      <c:catAx>
        <c:axId val="11922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>
                <a:solidFill>
                  <a:schemeClr val="tx2">
                    <a:lumMod val="50000"/>
                  </a:schemeClr>
                </a:solidFill>
              </a:defRPr>
            </a:pPr>
            <a:endParaRPr lang="cs-CZ"/>
          </a:p>
        </c:txPr>
        <c:crossAx val="119230848"/>
        <c:crosses val="autoZero"/>
        <c:auto val="1"/>
        <c:lblAlgn val="ctr"/>
        <c:lblOffset val="100"/>
        <c:noMultiLvlLbl val="0"/>
      </c:catAx>
      <c:valAx>
        <c:axId val="1192308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9224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3325358022706093"/>
          <c:y val="0.14246192208511199"/>
          <c:w val="0.45297230026147406"/>
          <c:h val="0.820909265145102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List1!$C$251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shade val="76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FFFF">
                  <a:lumMod val="5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585F-4337-88E3-A2A28295EB3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73-4667-B115-07C207F4684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C73-4667-B115-07C207F4684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73-4667-B115-07C207F4684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73-4667-B115-07C207F4684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C73-4667-B115-07C207F4684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C73-4667-B115-07C207F46848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bg1"/>
                        </a:solidFill>
                      </a:rPr>
                      <a:t>70%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85F-4337-88E3-A2A28295EB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List1!$B$252:$B$259</c:f>
              <c:strCache>
                <c:ptCount val="8"/>
                <c:pt idx="0">
                  <c:v>Šití roušek</c:v>
                </c:pt>
                <c:pt idx="1">
                  <c:v>Rozvoz jídel, nákupů</c:v>
                </c:pt>
                <c:pt idx="2">
                  <c:v>Organizace / distribuování hygienických pomůcek</c:v>
                </c:pt>
                <c:pt idx="3">
                  <c:v>Doučování dětí (včetně online)</c:v>
                </c:pt>
                <c:pt idx="4">
                  <c:v>Telefonické / online schůzky se seniory, nemocnými atd.</c:v>
                </c:pt>
                <c:pt idx="5">
                  <c:v>Pomoc v očkovacích centrech</c:v>
                </c:pt>
                <c:pt idx="6">
                  <c:v>Jiné činnosti</c:v>
                </c:pt>
                <c:pt idx="7">
                  <c:v>Neúčastnil/a jsem se</c:v>
                </c:pt>
              </c:strCache>
            </c:strRef>
          </c:cat>
          <c:val>
            <c:numRef>
              <c:f>List1!$C$252:$C$259</c:f>
              <c:numCache>
                <c:formatCode>0%</c:formatCode>
                <c:ptCount val="8"/>
                <c:pt idx="0">
                  <c:v>0.13757993306464988</c:v>
                </c:pt>
                <c:pt idx="1">
                  <c:v>9.3294533870397545E-2</c:v>
                </c:pt>
                <c:pt idx="2">
                  <c:v>7.6564211725140371E-2</c:v>
                </c:pt>
                <c:pt idx="3">
                  <c:v>6.7553739628801943E-2</c:v>
                </c:pt>
                <c:pt idx="4">
                  <c:v>3.9447937431670466E-2</c:v>
                </c:pt>
                <c:pt idx="5">
                  <c:v>3.9009076270643685E-2</c:v>
                </c:pt>
                <c:pt idx="6">
                  <c:v>2.8674311872204466E-2</c:v>
                </c:pt>
                <c:pt idx="7">
                  <c:v>0.68656383650872865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F-4337-88E3-A2A28295EB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9790208"/>
        <c:axId val="119824768"/>
      </c:barChart>
      <c:catAx>
        <c:axId val="119790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824768"/>
        <c:crosses val="autoZero"/>
        <c:auto val="1"/>
        <c:lblAlgn val="ctr"/>
        <c:lblOffset val="100"/>
        <c:noMultiLvlLbl val="0"/>
      </c:catAx>
      <c:valAx>
        <c:axId val="11982476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1979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FC3A-46DF-AAA5-005A767068C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0-FD19-4B8B-B972-7A568C57E51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FD19-4B8B-B972-7A568C57E51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Organizování peněžních sbírek</c:v>
                </c:pt>
                <c:pt idx="1">
                  <c:v>Činnost dobrovolných hasičů</c:v>
                </c:pt>
                <c:pt idx="2">
                  <c:v>Organizování kulturních událostí</c:v>
                </c:pt>
                <c:pt idx="3">
                  <c:v>Organizační výpomoc ve sportovním sdružení</c:v>
                </c:pt>
                <c:pt idx="4">
                  <c:v>Pomoc zdravotně postiženým</c:v>
                </c:pt>
                <c:pt idx="5">
                  <c:v>Činnost vedoucího pracujícího s dětmi a mládeží</c:v>
                </c:pt>
                <c:pt idx="6">
                  <c:v>Pomoc nemocným v nemocnicích</c:v>
                </c:pt>
                <c:pt idx="7">
                  <c:v>Pomoc ve zvířecím útulku nebo jiná práce se zvířaty</c:v>
                </c:pt>
                <c:pt idx="8">
                  <c:v>Zvelebování společných ploch a ochrana ŽP</c:v>
                </c:pt>
                <c:pt idx="9">
                  <c:v>Neplacené dárcovství krve, krevní plazmy</c:v>
                </c:pt>
                <c:pt idx="10">
                  <c:v>Pomoc při živelné katastrofě či v pandemii</c:v>
                </c:pt>
                <c:pt idx="11">
                  <c:v>Výpomoc sousedům</c:v>
                </c:pt>
                <c:pt idx="12">
                  <c:v>Výpomoc širší rodině</c:v>
                </c:pt>
              </c:strCache>
            </c:strRef>
          </c:cat>
          <c:val>
            <c:numRef>
              <c:f>List1!$B$2:$B$14</c:f>
              <c:numCache>
                <c:formatCode>0%</c:formatCode>
                <c:ptCount val="13"/>
                <c:pt idx="0">
                  <c:v>0.11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0.15</c:v>
                </c:pt>
                <c:pt idx="4">
                  <c:v>0.16</c:v>
                </c:pt>
                <c:pt idx="5">
                  <c:v>0.16</c:v>
                </c:pt>
                <c:pt idx="6">
                  <c:v>0.17</c:v>
                </c:pt>
                <c:pt idx="7">
                  <c:v>0.17</c:v>
                </c:pt>
                <c:pt idx="8">
                  <c:v>0.19</c:v>
                </c:pt>
                <c:pt idx="9">
                  <c:v>0.21</c:v>
                </c:pt>
                <c:pt idx="10">
                  <c:v>0.23</c:v>
                </c:pt>
                <c:pt idx="11">
                  <c:v>0.34</c:v>
                </c:pt>
                <c:pt idx="1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19-4B8B-B972-7A568C57E5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6"/>
        <c:axId val="203463296"/>
        <c:axId val="203673984"/>
      </c:barChart>
      <c:catAx>
        <c:axId val="203463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2">
                    <a:lumMod val="50000"/>
                  </a:schemeClr>
                </a:solidFill>
              </a:defRPr>
            </a:pPr>
            <a:endParaRPr lang="cs-CZ"/>
          </a:p>
        </c:txPr>
        <c:crossAx val="203673984"/>
        <c:crosses val="autoZero"/>
        <c:auto val="1"/>
        <c:lblAlgn val="ctr"/>
        <c:lblOffset val="100"/>
        <c:noMultiLvlLbl val="0"/>
      </c:catAx>
      <c:valAx>
        <c:axId val="2036739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3463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Co Vám brání v tom, abyste se zapojil/a do dobrovolných aktivit?</a:t>
            </a:r>
          </a:p>
        </c:rich>
      </c:tx>
      <c:layout>
        <c:manualLayout>
          <c:xMode val="edge"/>
          <c:yMode val="edge"/>
          <c:x val="0.11943225065616801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  Co Vám brání v tom, abyste se zapojil/a do dobrovolných aktivit?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34B9-4491-A181-008A9252460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0-0150-4B27-9F77-F55C90849DA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0150-4B27-9F77-F55C90849DA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4B9-4491-A181-008A9252460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0150-4B27-9F77-F55C90849DA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1">
                      <a:solidFill>
                        <a:schemeClr val="accent2">
                          <a:lumMod val="75000"/>
                        </a:schemeClr>
                      </a:solidFill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0150-4B27-9F77-F55C90849D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Jiné důvody</c:v>
                </c:pt>
                <c:pt idx="1">
                  <c:v>Dopravní omezení</c:v>
                </c:pt>
                <c:pt idx="2">
                  <c:v>Nevím, kde začít</c:v>
                </c:pt>
                <c:pt idx="3">
                  <c:v>Nedostal(a) jsem žádnou takovou nabídku</c:v>
                </c:pt>
                <c:pt idx="4">
                  <c:v>Naprostý nezájem o DČ / práci zadarmo</c:v>
                </c:pt>
                <c:pt idx="5">
                  <c:v>Únava</c:v>
                </c:pt>
                <c:pt idx="6">
                  <c:v>Zdravotní problémy</c:v>
                </c:pt>
                <c:pt idx="7">
                  <c:v>Pracovní vytížení (vč. starosti o rodinu)</c:v>
                </c:pt>
                <c:pt idx="8">
                  <c:v>Nedostatek volného času</c:v>
                </c:pt>
              </c:strCache>
            </c:strRef>
          </c:cat>
          <c:val>
            <c:numRef>
              <c:f>List1!$B$2:$B$10</c:f>
              <c:numCache>
                <c:formatCode>0%</c:formatCode>
                <c:ptCount val="9"/>
                <c:pt idx="0">
                  <c:v>0.05</c:v>
                </c:pt>
                <c:pt idx="1">
                  <c:v>4.0000000000000022E-2</c:v>
                </c:pt>
                <c:pt idx="2">
                  <c:v>0.11</c:v>
                </c:pt>
                <c:pt idx="3">
                  <c:v>0.13</c:v>
                </c:pt>
                <c:pt idx="4">
                  <c:v>0.13</c:v>
                </c:pt>
                <c:pt idx="5">
                  <c:v>0.22</c:v>
                </c:pt>
                <c:pt idx="6">
                  <c:v>0.22</c:v>
                </c:pt>
                <c:pt idx="7">
                  <c:v>0.4</c:v>
                </c:pt>
                <c:pt idx="8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50-4B27-9F77-F55C90849D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03878400"/>
        <c:axId val="203879936"/>
      </c:barChart>
      <c:catAx>
        <c:axId val="203878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500" b="1">
                <a:solidFill>
                  <a:schemeClr val="tx1"/>
                </a:solidFill>
              </a:defRPr>
            </a:pPr>
            <a:endParaRPr lang="cs-CZ"/>
          </a:p>
        </c:txPr>
        <c:crossAx val="203879936"/>
        <c:crosses val="autoZero"/>
        <c:auto val="1"/>
        <c:lblAlgn val="ctr"/>
        <c:lblOffset val="100"/>
        <c:noMultiLvlLbl val="0"/>
      </c:catAx>
      <c:valAx>
        <c:axId val="2038799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3878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7BECB-CCE6-497A-95E0-CA09E2DF93B6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4000-4C0D-4FA2-9AAA-EA19C34A84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F2BCA-1172-4B0A-998D-37E05205EAC0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91CC6-DF66-415F-A59C-3955C36BAFA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E91CC6-DF66-415F-A59C-3955C36BAFA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071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1CC6-DF66-415F-A59C-3955C36BAF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1CC6-DF66-415F-A59C-3955C36BAFA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30705"/>
            <a:ext cx="10972800" cy="452596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D01D3F7-513C-4ABD-A4D2-EFE1E54032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525" y="136524"/>
            <a:ext cx="1512168" cy="60712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21CC368-C709-4285-9194-9B28AD309DD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211" y="151928"/>
            <a:ext cx="2933700" cy="60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F1E657F-B84B-481C-A4C9-87312E96AA61}"/>
              </a:ext>
            </a:extLst>
          </p:cNvPr>
          <p:cNvPicPr/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22462" r="9923" b="21169"/>
          <a:stretch/>
        </p:blipFill>
        <p:spPr bwMode="auto">
          <a:xfrm>
            <a:off x="7907415" y="115383"/>
            <a:ext cx="2376264" cy="6494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38B8AACF-D812-4A8C-AE56-83DB0464AACE}"/>
              </a:ext>
            </a:extLst>
          </p:cNvPr>
          <p:cNvSpPr txBox="1"/>
          <p:nvPr userDrawn="1"/>
        </p:nvSpPr>
        <p:spPr>
          <a:xfrm>
            <a:off x="4807211" y="6404525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Koncepce rozvoje dobrovolnictví v České republice s akcentem na zajištění regionální a oborové dostupnosti dobrovolnictví v podobě dobrovolnických center</a:t>
            </a:r>
          </a:p>
          <a:p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664F897-530F-434C-AE6B-5DF5598556A9}"/>
              </a:ext>
            </a:extLst>
          </p:cNvPr>
          <p:cNvSpPr/>
          <p:nvPr userDrawn="1"/>
        </p:nvSpPr>
        <p:spPr>
          <a:xfrm>
            <a:off x="9768408" y="6459866"/>
            <a:ext cx="23487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CZ.03.2.63/0.0/0.0/15_029/0003724</a:t>
            </a:r>
            <a:endParaRPr lang="cs-CZ" sz="11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90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131F681-44A1-4DB0-85E7-843DB55CEC58}"/>
              </a:ext>
            </a:extLst>
          </p:cNvPr>
          <p:cNvSpPr/>
          <p:nvPr userDrawn="1"/>
        </p:nvSpPr>
        <p:spPr>
          <a:xfrm>
            <a:off x="0" y="0"/>
            <a:ext cx="321568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CB52600B-F89E-4055-BB26-8C55453E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6124"/>
            <a:ext cx="2472952" cy="898076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DČ PODLE KRAJŮ</a:t>
            </a:r>
            <a:endParaRPr lang="cs-CZ" sz="27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494534FF-AC99-470A-958D-6E30D3427851}"/>
              </a:ext>
            </a:extLst>
          </p:cNvPr>
          <p:cNvSpPr/>
          <p:nvPr userDrawn="1"/>
        </p:nvSpPr>
        <p:spPr>
          <a:xfrm>
            <a:off x="609600" y="2538398"/>
            <a:ext cx="10716684" cy="3737006"/>
          </a:xfrm>
          <a:prstGeom prst="rect">
            <a:avLst/>
          </a:prstGeom>
          <a:solidFill>
            <a:srgbClr val="40BAD2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0710090-2B7C-432F-88D4-2F01A814D8D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09646"/>
            <a:ext cx="2933700" cy="60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053FF5F-869C-4075-963D-674E14920A40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22462" r="9923" b="21169"/>
          <a:stretch/>
        </p:blipFill>
        <p:spPr bwMode="auto">
          <a:xfrm>
            <a:off x="5618634" y="51057"/>
            <a:ext cx="2376264" cy="649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5C8C37D-C7B2-4534-A0FA-EE20532C1CA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93338"/>
            <a:ext cx="1512168" cy="60712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D1148326-3190-4AEE-95B3-4D828D4E36A8}"/>
              </a:ext>
            </a:extLst>
          </p:cNvPr>
          <p:cNvSpPr txBox="1"/>
          <p:nvPr userDrawn="1"/>
        </p:nvSpPr>
        <p:spPr>
          <a:xfrm>
            <a:off x="551384" y="6357142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Koncepce rozvoje dobrovolnictví v České republice s akcentem na zajištění regionální a oborové dostupnosti dobrovolnictví v podobě dobrovolnických center</a:t>
            </a:r>
          </a:p>
          <a:p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BB6594ED-1E5A-4A8B-AFE5-01200A0BD95E}"/>
              </a:ext>
            </a:extLst>
          </p:cNvPr>
          <p:cNvSpPr/>
          <p:nvPr userDrawn="1"/>
        </p:nvSpPr>
        <p:spPr>
          <a:xfrm>
            <a:off x="9562876" y="6489599"/>
            <a:ext cx="23487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CZ.03.2.63/0.0/0.0/15_029/0003724</a:t>
            </a:r>
            <a:endParaRPr lang="cs-CZ" sz="11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654807C2-7DDD-4E8E-84C6-489082A59B58}"/>
              </a:ext>
            </a:extLst>
          </p:cNvPr>
          <p:cNvSpPr/>
          <p:nvPr userDrawn="1"/>
        </p:nvSpPr>
        <p:spPr>
          <a:xfrm>
            <a:off x="609600" y="2538398"/>
            <a:ext cx="10972800" cy="3833984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530705"/>
            <a:ext cx="10972800" cy="4525963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D1153F-CB0A-4B4B-9BD0-F18413433D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CC068-BBB3-46FB-A141-32EDC30B6BDF}" type="datetimeFigureOut">
              <a:rPr lang="cs-CZ" smtClean="0"/>
              <a:pPr/>
              <a:t>28.11.2023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0734D14-D117-4160-9C86-A0C4A29D65B5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36524"/>
            <a:ext cx="2933700" cy="60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5AE43DB-578A-4AE5-8198-C916087800D2}"/>
              </a:ext>
            </a:extLst>
          </p:cNvPr>
          <p:cNvPicPr/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22462" r="9923" b="21169"/>
          <a:stretch/>
        </p:blipFill>
        <p:spPr bwMode="auto">
          <a:xfrm>
            <a:off x="7202717" y="124708"/>
            <a:ext cx="2376264" cy="64940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8346E17B-E96D-433F-830C-B2AD53747583}"/>
              </a:ext>
            </a:extLst>
          </p:cNvPr>
          <p:cNvSpPr txBox="1"/>
          <p:nvPr userDrawn="1"/>
        </p:nvSpPr>
        <p:spPr>
          <a:xfrm>
            <a:off x="3454400" y="6356351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Koncepce rozvoje dobrovolnictví v České republice s akcentem na zajištění regionální a oborové dostupnosti dobrovolnictví v podobě dobrovolnických center</a:t>
            </a:r>
          </a:p>
          <a:p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6B7C9DA-1D73-4D2D-A752-D82359FF419E}"/>
              </a:ext>
            </a:extLst>
          </p:cNvPr>
          <p:cNvSpPr/>
          <p:nvPr userDrawn="1"/>
        </p:nvSpPr>
        <p:spPr>
          <a:xfrm>
            <a:off x="9578981" y="6471682"/>
            <a:ext cx="23487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CZ.03.2.63/0.0/0.0/15_029/0003724</a:t>
            </a:r>
            <a:endParaRPr lang="cs-CZ" sz="1100" b="1" dirty="0">
              <a:solidFill>
                <a:schemeClr val="tx1">
                  <a:lumMod val="50000"/>
                  <a:lumOff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F890E512-756A-4776-B3AB-F44AFC91B304}"/>
              </a:ext>
            </a:extLst>
          </p:cNvPr>
          <p:cNvSpPr/>
          <p:nvPr userDrawn="1"/>
        </p:nvSpPr>
        <p:spPr>
          <a:xfrm>
            <a:off x="-1597" y="0"/>
            <a:ext cx="3074363" cy="6858000"/>
          </a:xfrm>
          <a:prstGeom prst="rect">
            <a:avLst/>
          </a:prstGeom>
          <a:solidFill>
            <a:srgbClr val="40BAD2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E172B36-FC7B-7700-FDF3-A573207E75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6" t="19086" r="10995" b="19086"/>
          <a:stretch/>
        </p:blipFill>
        <p:spPr>
          <a:xfrm>
            <a:off x="10116617" y="92075"/>
            <a:ext cx="1273448" cy="6567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50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imgonline-com-ua-ReplaceColor-cWEKoDpSsU6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2964DA3-E305-4113-8C94-225D3887888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68" y="174066"/>
            <a:ext cx="2933700" cy="607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061BABB2-7E3D-480C-9F5D-C27524CBE9AF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t="18603" r="7467" b="13187"/>
          <a:stretch>
            <a:fillRect/>
          </a:stretch>
        </p:blipFill>
        <p:spPr bwMode="auto">
          <a:xfrm>
            <a:off x="5885352" y="129535"/>
            <a:ext cx="2571768" cy="7858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BDBDB825-20E6-4C49-80AB-3E13B9D05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953668"/>
              </p:ext>
            </p:extLst>
          </p:nvPr>
        </p:nvGraphicFramePr>
        <p:xfrm>
          <a:off x="2595538" y="2428868"/>
          <a:ext cx="7685644" cy="151507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32565">
                  <a:extLst>
                    <a:ext uri="{9D8B030D-6E8A-4147-A177-3AD203B41FA5}">
                      <a16:colId xmlns:a16="http://schemas.microsoft.com/office/drawing/2014/main" val="2047818374"/>
                    </a:ext>
                  </a:extLst>
                </a:gridCol>
                <a:gridCol w="5253079">
                  <a:extLst>
                    <a:ext uri="{9D8B030D-6E8A-4147-A177-3AD203B41FA5}">
                      <a16:colId xmlns:a16="http://schemas.microsoft.com/office/drawing/2014/main" val="3707752430"/>
                    </a:ext>
                  </a:extLst>
                </a:gridCol>
              </a:tblGrid>
              <a:tr h="757539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Název projektu:</a:t>
                      </a:r>
                      <a:endParaRPr lang="cs-CZ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Koncepce rozvoje dobrovolnictví v České republice s akcentem </a:t>
                      </a:r>
                      <a:b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na zajištění regionální a oborové dostupnosti dobrovolnictví </a:t>
                      </a:r>
                      <a:b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</a:br>
                      <a:r>
                        <a:rPr lang="cs-CZ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v podobě dobrovolnických center</a:t>
                      </a:r>
                      <a:endParaRPr lang="cs-CZ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2840913"/>
                  </a:ext>
                </a:extLst>
              </a:tr>
              <a:tr h="25251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Zkrácený název projektu:</a:t>
                      </a:r>
                      <a:endParaRPr lang="cs-CZ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Rozvoj – dobrovolnictví </a:t>
                      </a:r>
                      <a:endParaRPr lang="cs-CZ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148263"/>
                  </a:ext>
                </a:extLst>
              </a:tr>
              <a:tr h="25251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Registrační číslo projektu / ID:</a:t>
                      </a:r>
                      <a:endParaRPr lang="cs-CZ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CZ.03.2.63/0.0/0.0/15_029/0003724</a:t>
                      </a:r>
                      <a:endParaRPr lang="cs-CZ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7602799"/>
                  </a:ext>
                </a:extLst>
              </a:tr>
              <a:tr h="252513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Název Operačního programu:</a:t>
                      </a:r>
                      <a:endParaRPr lang="cs-CZ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Operační program Zaměstnanost (OPZ)</a:t>
                      </a:r>
                      <a:endParaRPr lang="cs-CZ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2118984"/>
                  </a:ext>
                </a:extLst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684720" y="1219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Dobrovolnictví</a:t>
            </a:r>
            <a:r>
              <a:rPr lang="cs-CZ" sz="4400" dirty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 ČR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C1E3F8D-1A8D-D6B4-47FE-D9CCA6676DB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9" t="17733" r="12049" b="20713"/>
          <a:stretch/>
        </p:blipFill>
        <p:spPr>
          <a:xfrm>
            <a:off x="8769014" y="129535"/>
            <a:ext cx="1287426" cy="67646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5">
            <a:extLst>
              <a:ext uri="{FF2B5EF4-FFF2-40B4-BE49-F238E27FC236}">
                <a16:creationId xmlns:a16="http://schemas.microsoft.com/office/drawing/2014/main" id="{6DFE0B4E-0D18-4BC6-9819-75592537C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372634"/>
              </p:ext>
            </p:extLst>
          </p:nvPr>
        </p:nvGraphicFramePr>
        <p:xfrm>
          <a:off x="4204717" y="2074400"/>
          <a:ext cx="6905580" cy="30245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458202">
                  <a:extLst>
                    <a:ext uri="{9D8B030D-6E8A-4147-A177-3AD203B41FA5}">
                      <a16:colId xmlns:a16="http://schemas.microsoft.com/office/drawing/2014/main" val="2701908071"/>
                    </a:ext>
                  </a:extLst>
                </a:gridCol>
                <a:gridCol w="723689">
                  <a:extLst>
                    <a:ext uri="{9D8B030D-6E8A-4147-A177-3AD203B41FA5}">
                      <a16:colId xmlns:a16="http://schemas.microsoft.com/office/drawing/2014/main" val="3067677430"/>
                    </a:ext>
                  </a:extLst>
                </a:gridCol>
                <a:gridCol w="723689">
                  <a:extLst>
                    <a:ext uri="{9D8B030D-6E8A-4147-A177-3AD203B41FA5}">
                      <a16:colId xmlns:a16="http://schemas.microsoft.com/office/drawing/2014/main" val="3285494081"/>
                    </a:ext>
                  </a:extLst>
                </a:gridCol>
              </a:tblGrid>
              <a:tr h="50154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Dobrovolnické činnosti</a:t>
                      </a:r>
                    </a:p>
                  </a:txBody>
                  <a:tcPr marL="5860" marR="5860" marT="5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Průměrný počet hodin měsíčně</a:t>
                      </a:r>
                    </a:p>
                  </a:txBody>
                  <a:tcPr marL="5860" marR="5860" marT="5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Pohlaví</a:t>
                      </a:r>
                    </a:p>
                  </a:txBody>
                  <a:tcPr marL="5860" marR="5860" marT="5860" marB="0" anchor="ctr"/>
                </a:tc>
                <a:extLst>
                  <a:ext uri="{0D108BD9-81ED-4DB2-BD59-A6C34878D82A}">
                    <a16:rowId xmlns:a16="http://schemas.microsoft.com/office/drawing/2014/main" val="2840088594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Dobrovolná pomoc po živelné katastrofě či v době pandemie</a:t>
                      </a:r>
                      <a:endParaRPr lang="pl-PL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63,5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57462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Výpomoc širší rodině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42,3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254584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 dobrovolných hasičů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30,8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75707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národnostním a etnickým menšinám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30,8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3382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 vedoucího pracujícího s dětmi a mládeží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27,5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94786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zdravotně</a:t>
                      </a:r>
                      <a:r>
                        <a:rPr lang="cs-CZ" sz="1800" b="1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postiženým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20542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při politických kampaních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26,8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9937"/>
                  </a:ext>
                </a:extLst>
              </a:tr>
              <a:tr h="246148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</a:t>
                      </a:r>
                      <a:r>
                        <a:rPr lang="cs-CZ" sz="18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mysliveckých a rybářských spolků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26,1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5822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3542" y="55745"/>
            <a:ext cx="3010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7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POČTY HODIN MĚSÍČNĚ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784" y="1847052"/>
            <a:ext cx="30220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Průměrně se měsíčně nejčastěji věnujeme DČ právě při </a:t>
            </a:r>
            <a:r>
              <a:rPr lang="cs-CZ" sz="2500" b="1" dirty="0">
                <a:solidFill>
                  <a:schemeClr val="accent6"/>
                </a:solidFill>
              </a:rPr>
              <a:t>živelné katastrofě nebo pandemii</a:t>
            </a:r>
            <a:endParaRPr lang="cs-CZ" sz="25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25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845A019-46A7-430B-BE19-E0B8AED6E152}"/>
              </a:ext>
            </a:extLst>
          </p:cNvPr>
          <p:cNvSpPr/>
          <p:nvPr/>
        </p:nvSpPr>
        <p:spPr>
          <a:xfrm>
            <a:off x="63784" y="6228196"/>
            <a:ext cx="2958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Q9. Kolik hodin měsíčně v průměru v těchto činnostech takto odpracujete?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, MOŽNOST VÍCE ODPOVĚDÍ,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3321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2E73E18-6825-4499-A17D-70CCB333A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043" y="4295046"/>
            <a:ext cx="257167" cy="25716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0D79094-9D25-41DB-8EF7-973EF1BA6D4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934" y="2758355"/>
            <a:ext cx="216025" cy="2160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60D9A15-3B48-4B32-BA5C-98CFEB7FCD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615" y="4574433"/>
            <a:ext cx="216025" cy="21602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15E2AC3B-D14C-4FF2-B63A-6D17AD97AC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667" y="4855943"/>
            <a:ext cx="216025" cy="21602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ADB510B0-C769-41F1-8066-F5FACF3158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274" y="3724088"/>
            <a:ext cx="257167" cy="25716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54C11205-B264-4CF1-B9D9-7E5BE173B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267" y="3129046"/>
            <a:ext cx="315357" cy="315357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993BFAC5-50E6-462D-A8B1-D457B63E3A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690" y="3405187"/>
            <a:ext cx="315357" cy="31535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8A546796-F1F7-4D97-9C92-75521B1FD8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286" y="3957469"/>
            <a:ext cx="315357" cy="315357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672AF89-2C7A-63EB-2FCB-233E11D69A24}"/>
              </a:ext>
            </a:extLst>
          </p:cNvPr>
          <p:cNvSpPr/>
          <p:nvPr/>
        </p:nvSpPr>
        <p:spPr>
          <a:xfrm rot="5400000">
            <a:off x="7369475" y="-599852"/>
            <a:ext cx="576065" cy="69055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88081297-A844-E883-DCC9-6730BC9EE0E4}"/>
              </a:ext>
            </a:extLst>
          </p:cNvPr>
          <p:cNvSpPr/>
          <p:nvPr/>
        </p:nvSpPr>
        <p:spPr>
          <a:xfrm>
            <a:off x="3359696" y="2638685"/>
            <a:ext cx="723658" cy="430275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4D7394D6-E0CB-C860-23EC-B984682C100C}"/>
              </a:ext>
            </a:extLst>
          </p:cNvPr>
          <p:cNvSpPr/>
          <p:nvPr/>
        </p:nvSpPr>
        <p:spPr>
          <a:xfrm>
            <a:off x="6583269" y="1202040"/>
            <a:ext cx="4464494" cy="923330"/>
          </a:xfrm>
          <a:prstGeom prst="ellipse">
            <a:avLst/>
          </a:prstGeom>
          <a:solidFill>
            <a:srgbClr val="A7D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</a:rPr>
              <a:t>MĚSÍČNÍ SROVNÁNÍ</a:t>
            </a:r>
          </a:p>
          <a:p>
            <a:pPr algn="ctr"/>
            <a:r>
              <a:rPr lang="cs-CZ" sz="2200" b="1" dirty="0">
                <a:solidFill>
                  <a:schemeClr val="tx1"/>
                </a:solidFill>
              </a:rPr>
              <a:t>8 nejčastějších DČ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5">
            <a:extLst>
              <a:ext uri="{FF2B5EF4-FFF2-40B4-BE49-F238E27FC236}">
                <a16:creationId xmlns:a16="http://schemas.microsoft.com/office/drawing/2014/main" id="{6DFE0B4E-0D18-4BC6-9819-75592537C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923169"/>
              </p:ext>
            </p:extLst>
          </p:nvPr>
        </p:nvGraphicFramePr>
        <p:xfrm>
          <a:off x="4006440" y="1834503"/>
          <a:ext cx="7146108" cy="32988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48314">
                  <a:extLst>
                    <a:ext uri="{9D8B030D-6E8A-4147-A177-3AD203B41FA5}">
                      <a16:colId xmlns:a16="http://schemas.microsoft.com/office/drawing/2014/main" val="2701908071"/>
                    </a:ext>
                  </a:extLst>
                </a:gridCol>
                <a:gridCol w="748897">
                  <a:extLst>
                    <a:ext uri="{9D8B030D-6E8A-4147-A177-3AD203B41FA5}">
                      <a16:colId xmlns:a16="http://schemas.microsoft.com/office/drawing/2014/main" val="3067677430"/>
                    </a:ext>
                  </a:extLst>
                </a:gridCol>
                <a:gridCol w="748897">
                  <a:extLst>
                    <a:ext uri="{9D8B030D-6E8A-4147-A177-3AD203B41FA5}">
                      <a16:colId xmlns:a16="http://schemas.microsoft.com/office/drawing/2014/main" val="2801731036"/>
                    </a:ext>
                  </a:extLst>
                </a:gridCol>
              </a:tblGrid>
              <a:tr h="50505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Dobrovolnické činnosti</a:t>
                      </a:r>
                    </a:p>
                  </a:txBody>
                  <a:tcPr marL="5860" marR="5860" marT="5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Průměrný počet hodin měsíčně</a:t>
                      </a:r>
                    </a:p>
                  </a:txBody>
                  <a:tcPr marL="5860" marR="5860" marT="5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Pohlaví</a:t>
                      </a:r>
                    </a:p>
                  </a:txBody>
                  <a:tcPr marL="5860" marR="5860" marT="5860" marB="0" anchor="ctr"/>
                </a:tc>
                <a:extLst>
                  <a:ext uri="{0D108BD9-81ED-4DB2-BD59-A6C34878D82A}">
                    <a16:rowId xmlns:a16="http://schemas.microsoft.com/office/drawing/2014/main" val="2840088594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 vedoucího pracujícího s dětmi a mládeží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52,4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57462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 dobrovolných hasičů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41,4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254584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Výpomoc</a:t>
                      </a:r>
                      <a:r>
                        <a:rPr lang="cs-CZ" sz="18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širší rodině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38,7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75707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Výpomoc v neziskové, náboženské nebo charitativní organizaci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34,1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3382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nemocným v nemocnicích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32,9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94786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Činnost</a:t>
                      </a:r>
                      <a:r>
                        <a:rPr lang="cs-CZ" sz="18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mysliveckých a rybářských spolků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32,3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20542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Dobrovolná pomoc po živelné katastrofě či v době pandemie</a:t>
                      </a:r>
                      <a:endParaRPr lang="pl-PL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32,1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9937"/>
                  </a:ext>
                </a:extLst>
              </a:tr>
              <a:tr h="247871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Organizování kulturních událostí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22,9</a:t>
                      </a: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5822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93568" y="1421366"/>
            <a:ext cx="299965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V ročním srovnání obsazují pomoc při živelných katastrofách nebo pandemie 7. místo právě proto, že se jedná o </a:t>
            </a:r>
            <a:r>
              <a:rPr lang="cs-CZ" sz="2500" b="1" dirty="0">
                <a:solidFill>
                  <a:schemeClr val="accent6"/>
                </a:solidFill>
              </a:rPr>
              <a:t>mimořádné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, a ne pravidelné události.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D37F9F6C-8CBC-4763-8C5A-FCBDABBF00AE}"/>
              </a:ext>
            </a:extLst>
          </p:cNvPr>
          <p:cNvSpPr/>
          <p:nvPr/>
        </p:nvSpPr>
        <p:spPr>
          <a:xfrm>
            <a:off x="0" y="44624"/>
            <a:ext cx="2999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POČTY HODIN ROČNĚ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9674FCF-0710-40F8-8F3C-034035D70C90}"/>
              </a:ext>
            </a:extLst>
          </p:cNvPr>
          <p:cNvSpPr/>
          <p:nvPr/>
        </p:nvSpPr>
        <p:spPr>
          <a:xfrm>
            <a:off x="0" y="6074616"/>
            <a:ext cx="3143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Q10. Dokážete odhadnout, kolik hodin jste vcelku za poslední rok v těchto činnostech takto odpracoval?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, MOŽNOST VÍCE ODPOVĚDÍ,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3321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D8DFE2-5E5C-4C3F-91FB-394B5C1F25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3320987"/>
            <a:ext cx="216025" cy="2160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0890533-4201-4C0B-98E0-A3BCF30878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512" y="4026381"/>
            <a:ext cx="216025" cy="2160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2683EF3-4DFB-43EE-9615-2CA32B0EEAF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0965" y="4889833"/>
            <a:ext cx="216025" cy="216025"/>
          </a:xfrm>
          <a:prstGeom prst="rect">
            <a:avLst/>
          </a:prstGeom>
          <a:ln>
            <a:noFill/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10A1607-419B-4E6A-AE92-DA9D3C5CF5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367" y="4483452"/>
            <a:ext cx="216025" cy="2160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1383507-1A1F-4411-87E7-42088CB5AE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718" y="2665419"/>
            <a:ext cx="257167" cy="25716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257CDF7-2F13-4F5D-AF0C-1076CD4496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192" y="3757950"/>
            <a:ext cx="257167" cy="257167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DBC48CA9-D35E-4035-9F54-7FEAF71E01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367" y="2348880"/>
            <a:ext cx="257167" cy="257167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428FBB60-C6D9-1309-4A81-4AA31504855B}"/>
              </a:ext>
            </a:extLst>
          </p:cNvPr>
          <p:cNvSpPr/>
          <p:nvPr/>
        </p:nvSpPr>
        <p:spPr>
          <a:xfrm rot="5400000">
            <a:off x="7305543" y="993991"/>
            <a:ext cx="547899" cy="71461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742C382C-0378-BFF7-8158-A0631CCF9D77}"/>
              </a:ext>
            </a:extLst>
          </p:cNvPr>
          <p:cNvSpPr/>
          <p:nvPr/>
        </p:nvSpPr>
        <p:spPr>
          <a:xfrm>
            <a:off x="6456040" y="967954"/>
            <a:ext cx="4464494" cy="923330"/>
          </a:xfrm>
          <a:prstGeom prst="ellipse">
            <a:avLst/>
          </a:prstGeom>
          <a:solidFill>
            <a:srgbClr val="A7D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</a:rPr>
              <a:t>ROČNÍ SROVNÁNÍ</a:t>
            </a:r>
          </a:p>
          <a:p>
            <a:pPr algn="ctr"/>
            <a:r>
              <a:rPr lang="cs-CZ" sz="2200" b="1" dirty="0">
                <a:solidFill>
                  <a:schemeClr val="tx1"/>
                </a:solidFill>
              </a:rPr>
              <a:t>8 nejčastějších DČ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EF710BC8-0234-7BA6-95ED-C11EDA551FF3}"/>
              </a:ext>
            </a:extLst>
          </p:cNvPr>
          <p:cNvSpPr/>
          <p:nvPr/>
        </p:nvSpPr>
        <p:spPr>
          <a:xfrm>
            <a:off x="3143672" y="4393340"/>
            <a:ext cx="723658" cy="430275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4406901"/>
            <a:ext cx="10369152" cy="136207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Projekce – 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accent6"/>
                </a:solidFill>
              </a:rPr>
              <a:t>počet reálných hodin v dobrovolnictví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0D46C8D-56C6-ED20-76EB-BA7C2293C87B}"/>
              </a:ext>
            </a:extLst>
          </p:cNvPr>
          <p:cNvSpPr/>
          <p:nvPr/>
        </p:nvSpPr>
        <p:spPr>
          <a:xfrm>
            <a:off x="3647728" y="3284984"/>
            <a:ext cx="7704856" cy="2448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8106612-4297-F666-560C-76BD7EA7C87A}"/>
              </a:ext>
            </a:extLst>
          </p:cNvPr>
          <p:cNvSpPr/>
          <p:nvPr/>
        </p:nvSpPr>
        <p:spPr>
          <a:xfrm>
            <a:off x="3647728" y="836712"/>
            <a:ext cx="7704856" cy="244827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223792" y="966936"/>
            <a:ext cx="6776902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4500" b="1" i="0" dirty="0">
                <a:effectLst/>
                <a:latin typeface="+mj-lt"/>
              </a:rPr>
              <a:t>6 533 987 </a:t>
            </a:r>
            <a:r>
              <a:rPr lang="cs-CZ" sz="4500" dirty="0">
                <a:solidFill>
                  <a:schemeClr val="tx2">
                    <a:lumMod val="50000"/>
                  </a:schemeClr>
                </a:solidFill>
              </a:rPr>
              <a:t>hodin</a:t>
            </a:r>
          </a:p>
          <a:p>
            <a:pPr algn="ctr">
              <a:buNone/>
            </a:pPr>
            <a:r>
              <a:rPr lang="cs-CZ" sz="2000" dirty="0">
                <a:solidFill>
                  <a:schemeClr val="tx2">
                    <a:lumMod val="50000"/>
                  </a:schemeClr>
                </a:solidFill>
              </a:rPr>
              <a:t>=</a:t>
            </a:r>
          </a:p>
          <a:p>
            <a:pPr algn="ctr">
              <a:buNone/>
            </a:pPr>
            <a:r>
              <a:rPr lang="pl-PL" sz="4500" b="1" dirty="0">
                <a:solidFill>
                  <a:schemeClr val="tx2">
                    <a:lumMod val="50000"/>
                  </a:schemeClr>
                </a:solidFill>
              </a:rPr>
              <a:t>1 347 111 833 </a:t>
            </a:r>
            <a:r>
              <a:rPr lang="pl-PL" sz="4500" dirty="0">
                <a:solidFill>
                  <a:schemeClr val="tx2">
                    <a:lumMod val="50000"/>
                  </a:schemeClr>
                </a:solidFill>
              </a:rPr>
              <a:t>Kč</a:t>
            </a:r>
          </a:p>
          <a:p>
            <a:pPr algn="ctr">
              <a:buNone/>
            </a:pP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(zahrnuje také sousedskou výpomoc a výpomoc v rámci širší rodiny)</a:t>
            </a:r>
            <a:endParaRPr lang="cs-CZ" sz="1800" i="0" dirty="0">
              <a:effectLst/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lang="cs-CZ" sz="4500" b="1" i="0" dirty="0">
                <a:solidFill>
                  <a:schemeClr val="tx2">
                    <a:lumMod val="50000"/>
                  </a:schemeClr>
                </a:solidFill>
                <a:effectLst/>
                <a:latin typeface="+mj-lt"/>
              </a:rPr>
              <a:t>6 366 008 </a:t>
            </a:r>
            <a:r>
              <a:rPr lang="cs-CZ" sz="4500" i="0" dirty="0">
                <a:solidFill>
                  <a:schemeClr val="tx2">
                    <a:lumMod val="50000"/>
                  </a:schemeClr>
                </a:solidFill>
                <a:effectLst/>
                <a:latin typeface="+mj-lt"/>
              </a:rPr>
              <a:t>hodin</a:t>
            </a:r>
          </a:p>
          <a:p>
            <a:pPr algn="ctr">
              <a:buNone/>
            </a:pPr>
            <a:r>
              <a:rPr lang="cs-CZ" sz="2000" i="0" dirty="0">
                <a:solidFill>
                  <a:schemeClr val="tx2">
                    <a:lumMod val="50000"/>
                  </a:schemeClr>
                </a:solidFill>
                <a:effectLst/>
                <a:latin typeface="+mj-lt"/>
              </a:rPr>
              <a:t>=</a:t>
            </a:r>
          </a:p>
          <a:p>
            <a:pPr algn="ctr">
              <a:buNone/>
            </a:pPr>
            <a:r>
              <a:rPr lang="cs-CZ" sz="4500" b="1" i="0" dirty="0">
                <a:solidFill>
                  <a:schemeClr val="tx2">
                    <a:lumMod val="50000"/>
                  </a:schemeClr>
                </a:solidFill>
                <a:effectLst/>
                <a:latin typeface="+mj-lt"/>
              </a:rPr>
              <a:t>1 297 629 841 </a:t>
            </a:r>
            <a:r>
              <a:rPr lang="cs-CZ" sz="4500" i="0" dirty="0">
                <a:solidFill>
                  <a:schemeClr val="tx2">
                    <a:lumMod val="50000"/>
                  </a:schemeClr>
                </a:solidFill>
                <a:effectLst/>
                <a:latin typeface="+mj-lt"/>
              </a:rPr>
              <a:t>Kč</a:t>
            </a:r>
          </a:p>
          <a:p>
            <a:pPr algn="ctr">
              <a:buNone/>
            </a:pPr>
            <a:r>
              <a:rPr lang="cs-CZ" sz="18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(nezahrnuje sousedskou výpomoc a výpomoc v rámci širší rodiny)</a:t>
            </a:r>
            <a:endParaRPr lang="cs-CZ" sz="1800" i="0" dirty="0">
              <a:solidFill>
                <a:schemeClr val="tx2">
                  <a:lumMod val="50000"/>
                </a:schemeClr>
              </a:solidFill>
              <a:effectLst/>
              <a:latin typeface="+mj-lt"/>
            </a:endParaRPr>
          </a:p>
          <a:p>
            <a:pPr algn="ctr">
              <a:buNone/>
            </a:pPr>
            <a:endParaRPr lang="pl-PL" sz="45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D9AB4FB3-19CB-4287-B095-465B9A48EA5A}"/>
              </a:ext>
            </a:extLst>
          </p:cNvPr>
          <p:cNvSpPr txBox="1">
            <a:spLocks/>
          </p:cNvSpPr>
          <p:nvPr/>
        </p:nvSpPr>
        <p:spPr>
          <a:xfrm>
            <a:off x="119336" y="1356404"/>
            <a:ext cx="3071834" cy="1149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POČET DOBROVOLNICKÝCH HODIN DENNĚ V ČR</a:t>
            </a:r>
          </a:p>
          <a:p>
            <a:pPr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(populace 18 – 90 let)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5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9337" y="2583421"/>
            <a:ext cx="3071833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b="1" dirty="0">
                <a:solidFill>
                  <a:schemeClr val="tx2">
                    <a:lumMod val="50000"/>
                  </a:schemeClr>
                </a:solidFill>
              </a:rPr>
              <a:t>při průměrné mzdě / hodinu = 221,50 Kč</a:t>
            </a:r>
          </a:p>
          <a:p>
            <a:pPr algn="ctr"/>
            <a:endParaRPr lang="pl-PL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l-PL" sz="1500" b="1" dirty="0">
                <a:solidFill>
                  <a:schemeClr val="tx2">
                    <a:lumMod val="50000"/>
                  </a:schemeClr>
                </a:solidFill>
              </a:rPr>
              <a:t>(vypočítáno na základě průměru hodinových mezd vybraných profesí, které odpovídají nejčastějším oblastem dobrovolnických prací)</a:t>
            </a:r>
          </a:p>
          <a:p>
            <a:endParaRPr lang="pl-PL" sz="15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7207"/>
            <a:ext cx="3071834" cy="1285860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PROJEKCE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DB68F16-27B2-4BE4-820D-C0876FEF5DFD}"/>
              </a:ext>
            </a:extLst>
          </p:cNvPr>
          <p:cNvSpPr txBox="1"/>
          <p:nvPr/>
        </p:nvSpPr>
        <p:spPr>
          <a:xfrm>
            <a:off x="35903" y="5949280"/>
            <a:ext cx="2999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tx2">
                    <a:lumMod val="50000"/>
                  </a:schemeClr>
                </a:solidFill>
              </a:rPr>
              <a:t>Pro projekci použita data profesí a jejich platů, mezd z MPSV za rok 2020, data obyvatel z ČSÚ za rok 2020.</a:t>
            </a:r>
            <a:endParaRPr lang="cs-CZ" sz="1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92008"/>
              </p:ext>
            </p:extLst>
          </p:nvPr>
        </p:nvGraphicFramePr>
        <p:xfrm>
          <a:off x="3501365" y="2276872"/>
          <a:ext cx="8424936" cy="1554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064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Oblast DČ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hodin denně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Průměrná hrubá denní mzda za DČ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Dobrovolná pomoc po živelné katastrofě či v době pandemie</a:t>
                      </a:r>
                      <a:endParaRPr lang="cs-CZ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247 861</a:t>
                      </a:r>
                      <a:endParaRPr lang="cs-CZ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57 556 054 Kč</a:t>
                      </a:r>
                      <a:endParaRPr lang="cs-CZ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850" y="248797"/>
            <a:ext cx="2500297" cy="1357297"/>
          </a:xfrm>
        </p:spPr>
        <p:txBody>
          <a:bodyPr>
            <a:normAutofit/>
          </a:bodyPr>
          <a:lstStyle/>
          <a:p>
            <a:r>
              <a:rPr lang="pl-PL" sz="2700" b="1" dirty="0">
                <a:solidFill>
                  <a:schemeClr val="tx2">
                    <a:lumMod val="50000"/>
                  </a:schemeClr>
                </a:solidFill>
              </a:rPr>
              <a:t>MIMOŘÁDNÉ UDÁLOSTI</a:t>
            </a:r>
            <a:endParaRPr lang="cs-CZ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5CD85D00-FF71-4450-8563-DE1334143C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50" y="2959432"/>
            <a:ext cx="1390436" cy="139043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2A5D0D37-ECA2-4DA6-84AF-0C159FC84C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851" y="1869203"/>
            <a:ext cx="1111541" cy="1055041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F9B1F3F2-0EA0-4823-8934-B748D85AEA7B}"/>
              </a:ext>
            </a:extLst>
          </p:cNvPr>
          <p:cNvSpPr/>
          <p:nvPr/>
        </p:nvSpPr>
        <p:spPr>
          <a:xfrm rot="16200000">
            <a:off x="139153" y="1562988"/>
            <a:ext cx="2925540" cy="3227514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CA1791A-AE2F-48FA-B4F3-204C17F03E8B}"/>
              </a:ext>
            </a:extLst>
          </p:cNvPr>
          <p:cNvSpPr txBox="1"/>
          <p:nvPr/>
        </p:nvSpPr>
        <p:spPr>
          <a:xfrm>
            <a:off x="0" y="5733256"/>
            <a:ext cx="3079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Populace 18 – 90 let v ČR, </a:t>
            </a:r>
            <a:r>
              <a:rPr lang="pl-PL" sz="1200" dirty="0">
                <a:solidFill>
                  <a:schemeClr val="tx2">
                    <a:lumMod val="50000"/>
                  </a:schemeClr>
                </a:solidFill>
              </a:rPr>
              <a:t>vypočítáno na základě průměru hodinových mezd vybraných profesí, které odpovídají nejčastějším oblastem dobrovolnických prací, data MPSV za rok 2020.</a:t>
            </a:r>
            <a:endParaRPr lang="cs-CZ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029460" cy="136207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LIDÉ Bez zkušenosti s Dobrovolnictvím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CO PRO NĚ PŘEDSTAVUJE BARIÉRU?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431338704"/>
              </p:ext>
            </p:extLst>
          </p:nvPr>
        </p:nvGraphicFramePr>
        <p:xfrm>
          <a:off x="3719736" y="1214422"/>
          <a:ext cx="7992888" cy="502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071664" cy="1125608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PŘÍPADNÝ ZÁJEM O TYPY DČ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D3DB3D2-087D-45F6-8EAE-B3B4DFACDC65}"/>
              </a:ext>
            </a:extLst>
          </p:cNvPr>
          <p:cNvSpPr txBox="1">
            <a:spLocks/>
          </p:cNvSpPr>
          <p:nvPr/>
        </p:nvSpPr>
        <p:spPr>
          <a:xfrm>
            <a:off x="13264" y="1700808"/>
            <a:ext cx="3071664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Pokud odhlédneme od výpomoci širší rodině nebo sousedům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tak je 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500" b="1" u="sng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nejvyšší zájem 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právě o pomoc při mimořádných situacích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BFCCE4-A4C5-487B-BB6F-536309C18150}"/>
              </a:ext>
            </a:extLst>
          </p:cNvPr>
          <p:cNvSpPr txBox="1"/>
          <p:nvPr/>
        </p:nvSpPr>
        <p:spPr>
          <a:xfrm>
            <a:off x="0" y="5929958"/>
            <a:ext cx="3071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Q14a. Pokud byste měl/a tu možnost, ve které oblasti byste byl/a ochoten působit?, MOŽNOST VÍCE ODPOVĚDÍ, N = 2233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CCF374D-446F-2C8C-0982-690CA68018C4}"/>
              </a:ext>
            </a:extLst>
          </p:cNvPr>
          <p:cNvSpPr/>
          <p:nvPr/>
        </p:nvSpPr>
        <p:spPr>
          <a:xfrm rot="5400000">
            <a:off x="7500840" y="-1718888"/>
            <a:ext cx="358671" cy="792088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F80C905-9DBD-988D-FE5D-A33F87134A2D}"/>
              </a:ext>
            </a:extLst>
          </p:cNvPr>
          <p:cNvSpPr/>
          <p:nvPr/>
        </p:nvSpPr>
        <p:spPr>
          <a:xfrm>
            <a:off x="3137373" y="2062217"/>
            <a:ext cx="542388" cy="358671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043510465"/>
              </p:ext>
            </p:extLst>
          </p:nvPr>
        </p:nvGraphicFramePr>
        <p:xfrm>
          <a:off x="3575720" y="1265284"/>
          <a:ext cx="8208912" cy="4805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5502" y="6165304"/>
            <a:ext cx="303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Q13. Co Vám brání v tom, abyste se zapojil/a do dobrovolných aktivit? MOŽNOST VÍCE ODPOVĚDÍ, N = 2567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FD6493D-04A4-4CF1-81F6-74FCE47FCE3D}"/>
              </a:ext>
            </a:extLst>
          </p:cNvPr>
          <p:cNvSpPr txBox="1">
            <a:spLocks/>
          </p:cNvSpPr>
          <p:nvPr/>
        </p:nvSpPr>
        <p:spPr>
          <a:xfrm>
            <a:off x="83887" y="1196752"/>
            <a:ext cx="2947482" cy="4267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Zásadními bariérami jsou </a:t>
            </a: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nedostatek času </a:t>
            </a:r>
            <a:b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a pracovní vytížení 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–lidé bez zkušeností 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 DČ si neuvědomují reálnou časovou náročnost některých DČ.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005" y="-29164"/>
            <a:ext cx="3000364" cy="1428735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BARIÉRY PRO ZAPOJENÍ DO DČ</a:t>
            </a:r>
            <a:endParaRPr lang="cs-CZ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Grafický objekt 6" descr="Vykřičník">
            <a:extLst>
              <a:ext uri="{FF2B5EF4-FFF2-40B4-BE49-F238E27FC236}">
                <a16:creationId xmlns:a16="http://schemas.microsoft.com/office/drawing/2014/main" id="{BF23631B-6D10-F781-7343-246636DEA7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32304" y="4221088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CA268983-6F49-4B0A-B797-69BF3E9A16D8}"/>
              </a:ext>
            </a:extLst>
          </p:cNvPr>
          <p:cNvSpPr txBox="1"/>
          <p:nvPr/>
        </p:nvSpPr>
        <p:spPr>
          <a:xfrm>
            <a:off x="3575720" y="292116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/>
              <a:t>Děkujeme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6688" y="2455166"/>
            <a:ext cx="3143240" cy="100013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2">
                    <a:lumMod val="50000"/>
                  </a:schemeClr>
                </a:solidFill>
              </a:rPr>
              <a:t>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720" y="1966409"/>
            <a:ext cx="7704856" cy="319078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CAPI (F2F)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výzkum veřejného mínění 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Sběr dat: 13. 7. – 11. 10. </a:t>
            </a:r>
            <a:r>
              <a:rPr lang="cs-CZ" sz="2800" b="1" dirty="0">
                <a:solidFill>
                  <a:schemeClr val="tx2">
                    <a:lumMod val="50000"/>
                  </a:schemeClr>
                </a:solidFill>
              </a:rPr>
              <a:t>2021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Počet respondentů: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3 321</a:t>
            </a:r>
          </a:p>
          <a:p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Kvótní výběr: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pohlaví, věk, vzdělání, ekonomický status, kraj, velikost obce 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Délka rozhovoru: </a:t>
            </a: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10 – 12 minut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4509120"/>
            <a:ext cx="10369152" cy="13620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Dobrovolnictví:</a:t>
            </a:r>
            <a:br>
              <a:rPr lang="cs-CZ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Povědomí a zkušenost</a:t>
            </a:r>
            <a:br>
              <a:rPr lang="cs-CZ" dirty="0">
                <a:solidFill>
                  <a:schemeClr val="accent4">
                    <a:lumMod val="50000"/>
                  </a:schemeClr>
                </a:solidFill>
              </a:rPr>
            </a:b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D4A4E6D-B35B-4E90-94B9-094DE40321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457332"/>
              </p:ext>
            </p:extLst>
          </p:nvPr>
        </p:nvGraphicFramePr>
        <p:xfrm>
          <a:off x="3863752" y="684043"/>
          <a:ext cx="7033414" cy="483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97779" y="2093837"/>
            <a:ext cx="287610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Povědomí 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o dobrovolnictví je na vysoké úrovni – </a:t>
            </a:r>
            <a:r>
              <a:rPr lang="cs-CZ" sz="2500" b="1" dirty="0">
                <a:solidFill>
                  <a:schemeClr val="bg1"/>
                </a:solidFill>
              </a:rPr>
              <a:t>téměř každý 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</a:rPr>
              <a:t>o něm někdy slyšel.</a:t>
            </a:r>
            <a:endParaRPr lang="cs-CZ" sz="25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161D0D-078F-4EA2-B81E-939FFF3BB6C6}"/>
              </a:ext>
            </a:extLst>
          </p:cNvPr>
          <p:cNvSpPr txBox="1"/>
          <p:nvPr/>
        </p:nvSpPr>
        <p:spPr>
          <a:xfrm>
            <a:off x="5976459" y="2564904"/>
            <a:ext cx="28079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chemeClr val="tx2">
                    <a:lumMod val="50000"/>
                  </a:schemeClr>
                </a:solidFill>
              </a:rPr>
              <a:t>Slyšel/a jste někdy </a:t>
            </a:r>
            <a:br>
              <a:rPr lang="cs-CZ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000" b="1" dirty="0">
                <a:solidFill>
                  <a:schemeClr val="tx2">
                    <a:lumMod val="50000"/>
                  </a:schemeClr>
                </a:solidFill>
              </a:rPr>
              <a:t>o „dobrovolnících“, </a:t>
            </a:r>
          </a:p>
          <a:p>
            <a:pPr algn="ctr"/>
            <a:r>
              <a:rPr lang="cs-CZ" sz="2000" b="1" dirty="0">
                <a:solidFill>
                  <a:schemeClr val="tx2">
                    <a:lumMod val="50000"/>
                  </a:schemeClr>
                </a:solidFill>
              </a:rPr>
              <a:t>„dobrovolnické činnosti“?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-1" y="5949280"/>
            <a:ext cx="3071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Q1a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Slyšel/a jste někdy o „dobrovolnících“, „dobrovolnické činnosti“?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 N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= 3321</a:t>
            </a:r>
          </a:p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Q1b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. „-“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 (po uvážení definice), N = 316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97814"/>
            <a:ext cx="3071664" cy="1575002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  <a:latin typeface="Calibri)"/>
              </a:rPr>
              <a:t>POVĚDOMÍ O DOBROVOLNICTVÍ</a:t>
            </a:r>
            <a:endParaRPr lang="cs-CZ" sz="2700" dirty="0">
              <a:solidFill>
                <a:schemeClr val="tx2">
                  <a:lumMod val="50000"/>
                </a:schemeClr>
              </a:solidFill>
              <a:latin typeface="Calibri)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4">
            <a:extLst>
              <a:ext uri="{FF2B5EF4-FFF2-40B4-BE49-F238E27FC236}">
                <a16:creationId xmlns:a16="http://schemas.microsoft.com/office/drawing/2014/main" id="{3CEFFE27-836F-4559-9962-2020CE0E1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7447887"/>
              </p:ext>
            </p:extLst>
          </p:nvPr>
        </p:nvGraphicFramePr>
        <p:xfrm>
          <a:off x="3431704" y="980615"/>
          <a:ext cx="7920880" cy="518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dpis 1">
            <a:extLst>
              <a:ext uri="{FF2B5EF4-FFF2-40B4-BE49-F238E27FC236}">
                <a16:creationId xmlns:a16="http://schemas.microsoft.com/office/drawing/2014/main" id="{A00AD477-042E-4994-B47A-F403A8C23A0B}"/>
              </a:ext>
            </a:extLst>
          </p:cNvPr>
          <p:cNvSpPr txBox="1">
            <a:spLocks/>
          </p:cNvSpPr>
          <p:nvPr/>
        </p:nvSpPr>
        <p:spPr>
          <a:xfrm>
            <a:off x="63094" y="1271282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Určitou zkušenost 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 dobrovolnictvím deklaruje 23 % populace.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5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75A062-C802-4DA5-9EC3-728869840A73}"/>
              </a:ext>
            </a:extLst>
          </p:cNvPr>
          <p:cNvSpPr txBox="1"/>
          <p:nvPr/>
        </p:nvSpPr>
        <p:spPr>
          <a:xfrm>
            <a:off x="4295800" y="5013176"/>
            <a:ext cx="2382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Nejstarší generace 65+ let, která má nízké vzdělání (ZŠ + vyučen)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2E62D2A-CEC0-4AF5-B7D8-463AB7173282}"/>
              </a:ext>
            </a:extLst>
          </p:cNvPr>
          <p:cNvSpPr txBox="1"/>
          <p:nvPr/>
        </p:nvSpPr>
        <p:spPr>
          <a:xfrm>
            <a:off x="6056912" y="3064041"/>
            <a:ext cx="26704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solidFill>
                  <a:schemeClr val="tx2">
                    <a:lumMod val="50000"/>
                  </a:schemeClr>
                </a:solidFill>
              </a:rPr>
              <a:t>Pracujete Vy sám / sama jako dobrovolník?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7" y="0"/>
            <a:ext cx="3097472" cy="1139564"/>
          </a:xfrm>
        </p:spPr>
        <p:txBody>
          <a:bodyPr>
            <a:norm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ZKUŠENOSTI </a:t>
            </a:r>
            <a:br>
              <a:rPr lang="cs-CZ" sz="27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A PLÁNY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86C7615-3C7B-4743-B1CA-1E43FAE91B39}"/>
              </a:ext>
            </a:extLst>
          </p:cNvPr>
          <p:cNvSpPr/>
          <p:nvPr/>
        </p:nvSpPr>
        <p:spPr>
          <a:xfrm>
            <a:off x="-11901" y="6228196"/>
            <a:ext cx="3097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Q1. Slyšel/a jste někdy o „dobrovolnících“, „dobrovolnické činnosti“?,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3321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6568E292-F397-4599-9D2D-407095F0A9D5}"/>
              </a:ext>
            </a:extLst>
          </p:cNvPr>
          <p:cNvSpPr txBox="1"/>
          <p:nvPr/>
        </p:nvSpPr>
        <p:spPr>
          <a:xfrm>
            <a:off x="4727848" y="1506809"/>
            <a:ext cx="61306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jaké oblasti pracujete / pracoval jste jako dobrovolník?</a:t>
            </a:r>
          </a:p>
          <a:p>
            <a:r>
              <a:rPr lang="cs-CZ" sz="1600" i="1" dirty="0">
                <a:latin typeface="Calibri" panose="020F0502020204030204" pitchFamily="34" charset="0"/>
                <a:cs typeface="Times New Roman" panose="02020603050405020304" pitchFamily="18" charset="0"/>
              </a:rPr>
              <a:t>(aktivity &gt; 10 %)</a:t>
            </a:r>
            <a:endParaRPr lang="cs-CZ" sz="1600" i="1" dirty="0"/>
          </a:p>
        </p:txBody>
      </p:sp>
      <p:graphicFrame>
        <p:nvGraphicFramePr>
          <p:cNvPr id="11" name="Graf 10"/>
          <p:cNvGraphicFramePr/>
          <p:nvPr>
            <p:extLst>
              <p:ext uri="{D42A27DB-BD31-4B8C-83A1-F6EECF244321}">
                <p14:modId xmlns:p14="http://schemas.microsoft.com/office/powerpoint/2010/main" val="3605181148"/>
              </p:ext>
            </p:extLst>
          </p:nvPr>
        </p:nvGraphicFramePr>
        <p:xfrm>
          <a:off x="3287688" y="1916832"/>
          <a:ext cx="8690337" cy="357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Nadpis 1">
            <a:extLst>
              <a:ext uri="{FF2B5EF4-FFF2-40B4-BE49-F238E27FC236}">
                <a16:creationId xmlns:a16="http://schemas.microsoft.com/office/drawing/2014/main" id="{3060EE7B-9AD5-4D46-A64D-E882B077EB97}"/>
              </a:ext>
            </a:extLst>
          </p:cNvPr>
          <p:cNvSpPr txBox="1">
            <a:spLocks/>
          </p:cNvSpPr>
          <p:nvPr/>
        </p:nvSpPr>
        <p:spPr>
          <a:xfrm>
            <a:off x="126577" y="1506809"/>
            <a:ext cx="2999656" cy="38576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13 oblastí získalo více než 10 % odpovědí – zásadní jsou právě také </a:t>
            </a: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živelné katastrofy nebo pandemie</a:t>
            </a:r>
            <a:br>
              <a:rPr lang="cs-CZ" sz="25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cs-CZ" sz="25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500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73" y="0"/>
            <a:ext cx="2999656" cy="914053"/>
          </a:xfrm>
        </p:spPr>
        <p:txBody>
          <a:bodyPr>
            <a:noAutofit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CÍLOVÉ AKTIVITY</a:t>
            </a:r>
            <a:br>
              <a:rPr lang="cs-CZ" sz="27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DOBROVOLNÍKŮ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A2C10085-E7A7-4FC1-8224-F3D92FD1A8F9}"/>
              </a:ext>
            </a:extLst>
          </p:cNvPr>
          <p:cNvSpPr/>
          <p:nvPr/>
        </p:nvSpPr>
        <p:spPr>
          <a:xfrm>
            <a:off x="24173" y="5877747"/>
            <a:ext cx="30948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Q4a. V jaké oblasti pracujete / pracoval jste jako dobrovolník?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MOŽNOST VÍCE ODPOVĚDÍ, </a:t>
            </a:r>
          </a:p>
          <a:p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</a:rPr>
              <a:t>= </a:t>
            </a:r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755</a:t>
            </a:r>
          </a:p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Q4b. S jakými cílovými oblastmi pracujete? MOŽNOST VÍCE ODPOVĚDÍ, N = 755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94FBE54-BBCB-EA2E-2131-F35EF2156D68}"/>
              </a:ext>
            </a:extLst>
          </p:cNvPr>
          <p:cNvSpPr/>
          <p:nvPr/>
        </p:nvSpPr>
        <p:spPr>
          <a:xfrm>
            <a:off x="3431704" y="2312484"/>
            <a:ext cx="660815" cy="342077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156CACF-A034-FE4C-BB2B-965702848A99}"/>
              </a:ext>
            </a:extLst>
          </p:cNvPr>
          <p:cNvSpPr/>
          <p:nvPr/>
        </p:nvSpPr>
        <p:spPr>
          <a:xfrm rot="5400000">
            <a:off x="3469723" y="1600040"/>
            <a:ext cx="584775" cy="467006"/>
          </a:xfrm>
          <a:prstGeom prst="righ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8DA9806-DFA9-46A6-936F-731744A6EDA4}"/>
              </a:ext>
            </a:extLst>
          </p:cNvPr>
          <p:cNvSpPr/>
          <p:nvPr/>
        </p:nvSpPr>
        <p:spPr>
          <a:xfrm>
            <a:off x="-240704" y="0"/>
            <a:ext cx="34618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" name="Zástupný obsah 5">
            <a:extLst>
              <a:ext uri="{FF2B5EF4-FFF2-40B4-BE49-F238E27FC236}">
                <a16:creationId xmlns:a16="http://schemas.microsoft.com/office/drawing/2014/main" id="{6DFE0B4E-0D18-4BC6-9819-75592537C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777161"/>
              </p:ext>
            </p:extLst>
          </p:nvPr>
        </p:nvGraphicFramePr>
        <p:xfrm>
          <a:off x="72451" y="2015790"/>
          <a:ext cx="5377070" cy="282642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47597">
                  <a:extLst>
                    <a:ext uri="{9D8B030D-6E8A-4147-A177-3AD203B41FA5}">
                      <a16:colId xmlns:a16="http://schemas.microsoft.com/office/drawing/2014/main" val="2701908071"/>
                    </a:ext>
                  </a:extLst>
                </a:gridCol>
                <a:gridCol w="629473">
                  <a:extLst>
                    <a:ext uri="{9D8B030D-6E8A-4147-A177-3AD203B41FA5}">
                      <a16:colId xmlns:a16="http://schemas.microsoft.com/office/drawing/2014/main" val="3067677430"/>
                    </a:ext>
                  </a:extLst>
                </a:gridCol>
              </a:tblGrid>
              <a:tr h="1934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Dobrovolnické činnosti</a:t>
                      </a:r>
                    </a:p>
                  </a:txBody>
                  <a:tcPr marL="5860" marR="5860" marT="586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/>
                </a:tc>
                <a:extLst>
                  <a:ext uri="{0D108BD9-81ED-4DB2-BD59-A6C34878D82A}">
                    <a16:rowId xmlns:a16="http://schemas.microsoft.com/office/drawing/2014/main" val="2840088594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zdravotně postiženým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44%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57462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nemocným v nemocnicích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42%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254584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Dobrovolná pomoc po živelné katastrofě či v době pandemie</a:t>
                      </a:r>
                      <a:endParaRPr lang="pl-PL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41%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175707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Neplacené dárcovství krve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28%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3382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Výpomoc širší rodině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94786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Pomoc sociálně slabým a znevýhodněným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24%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120542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Prevence kriminality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22%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9937"/>
                  </a:ext>
                </a:extLst>
              </a:tr>
              <a:tr h="240140">
                <a:tc>
                  <a:txBody>
                    <a:bodyPr/>
                    <a:lstStyle/>
                    <a:p>
                      <a:pPr algn="l" fontAlgn="t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Výpomoc sousedům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cs-CZ" sz="18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5860" marR="5860" marT="586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735822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791836" y="5825985"/>
            <a:ext cx="12858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tx2">
                    <a:lumMod val="50000"/>
                  </a:schemeClr>
                </a:solidFill>
              </a:rPr>
              <a:t>N = 3321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B965452-8702-4EBB-AB5C-CEAC9C82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7760" y="122470"/>
            <a:ext cx="3787382" cy="898076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SPOLEČENSKÁ POTŘEBNOST DČ PODLE VEŘEJNOSTI</a:t>
            </a:r>
            <a:endParaRPr lang="cs-CZ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309AB11-4B8A-4352-AAEC-02E61B360AA0}"/>
              </a:ext>
            </a:extLst>
          </p:cNvPr>
          <p:cNvSpPr txBox="1"/>
          <p:nvPr/>
        </p:nvSpPr>
        <p:spPr>
          <a:xfrm>
            <a:off x="-45537" y="6205218"/>
            <a:ext cx="3287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defRPr/>
            </a:pPr>
            <a:r>
              <a:rPr lang="cs-CZ" sz="1200" b="1" kern="0" dirty="0">
                <a:solidFill>
                  <a:schemeClr val="tx2">
                    <a:lumMod val="50000"/>
                  </a:schemeClr>
                </a:solidFill>
              </a:rPr>
              <a:t>Q15a. O které z vyjmenovaných oblastí dobrovolnictví se domníváte, že je SPOLEČENSKY NEJPOTŘEBNĚJŠÍ?, N = 3321</a:t>
            </a:r>
            <a:endParaRPr lang="cs-CZ" sz="800" b="1" kern="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1660CC6-B534-F4C5-2A8F-3128E3759A5E}"/>
              </a:ext>
            </a:extLst>
          </p:cNvPr>
          <p:cNvSpPr/>
          <p:nvPr/>
        </p:nvSpPr>
        <p:spPr>
          <a:xfrm rot="5400000">
            <a:off x="2501648" y="475214"/>
            <a:ext cx="530499" cy="537707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625C001F-6739-3790-C665-03E192F743C2}"/>
              </a:ext>
            </a:extLst>
          </p:cNvPr>
          <p:cNvSpPr/>
          <p:nvPr/>
        </p:nvSpPr>
        <p:spPr>
          <a:xfrm>
            <a:off x="6756057" y="2259044"/>
            <a:ext cx="4608512" cy="23399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500" dirty="0">
                <a:solidFill>
                  <a:schemeClr val="accent6">
                    <a:lumMod val="75000"/>
                  </a:schemeClr>
                </a:solidFill>
              </a:rPr>
              <a:t>Dobrovolnická činnost při </a:t>
            </a:r>
            <a:r>
              <a:rPr lang="cs-CZ" sz="2500" b="1" dirty="0">
                <a:solidFill>
                  <a:schemeClr val="accent6">
                    <a:lumMod val="75000"/>
                  </a:schemeClr>
                </a:solidFill>
              </a:rPr>
              <a:t>mimořádných událostech 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</a:rPr>
              <a:t>je vnímána jako </a:t>
            </a:r>
            <a:r>
              <a:rPr lang="cs-CZ" sz="2500" b="1" dirty="0">
                <a:solidFill>
                  <a:schemeClr val="accent6">
                    <a:lumMod val="75000"/>
                  </a:schemeClr>
                </a:solidFill>
              </a:rPr>
              <a:t>jedna ze společensky nejvýznamnějších</a:t>
            </a:r>
            <a:r>
              <a:rPr lang="cs-CZ" sz="25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ADCBC4E5-101B-C1DF-FA53-6B1AFF291C49}"/>
              </a:ext>
            </a:extLst>
          </p:cNvPr>
          <p:cNvSpPr/>
          <p:nvPr/>
        </p:nvSpPr>
        <p:spPr>
          <a:xfrm>
            <a:off x="5591944" y="2922991"/>
            <a:ext cx="1008112" cy="484632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81C6F3E-8B80-1FC4-237D-FCA7E98723BB}"/>
              </a:ext>
            </a:extLst>
          </p:cNvPr>
          <p:cNvSpPr/>
          <p:nvPr/>
        </p:nvSpPr>
        <p:spPr>
          <a:xfrm>
            <a:off x="1775520" y="1143016"/>
            <a:ext cx="4464494" cy="923330"/>
          </a:xfrm>
          <a:prstGeom prst="ellipse">
            <a:avLst/>
          </a:prstGeom>
          <a:solidFill>
            <a:srgbClr val="A7DFE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</a:rPr>
              <a:t>SPOL. POTŘEBNOST</a:t>
            </a:r>
          </a:p>
          <a:p>
            <a:pPr algn="ctr"/>
            <a:r>
              <a:rPr lang="cs-CZ" sz="2200" b="1" dirty="0">
                <a:solidFill>
                  <a:schemeClr val="tx1"/>
                </a:solidFill>
              </a:rPr>
              <a:t>8 nejčastějších DČ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29096278-D544-43A6-848A-B13C72213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98073"/>
              </p:ext>
            </p:extLst>
          </p:nvPr>
        </p:nvGraphicFramePr>
        <p:xfrm>
          <a:off x="3071664" y="1203661"/>
          <a:ext cx="8917521" cy="4450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2384B0F4-2E2D-4C53-B83F-FCDFEDDF5BCB}"/>
              </a:ext>
            </a:extLst>
          </p:cNvPr>
          <p:cNvSpPr txBox="1"/>
          <p:nvPr/>
        </p:nvSpPr>
        <p:spPr>
          <a:xfrm>
            <a:off x="3791744" y="1328579"/>
            <a:ext cx="77048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Účastnil/a jste se specifických dobrovolnických aktivit při pandemii COVID-19? 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-5394" y="6048242"/>
            <a:ext cx="3149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Q11c. Účastnil/a jste se specifických dobrovolnických aktivit při pandemii COVID-19?, N = 3321</a:t>
            </a:r>
            <a:endParaRPr lang="cs-CZ" sz="1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431" y="82451"/>
            <a:ext cx="2666839" cy="1042293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b="1" dirty="0">
                <a:solidFill>
                  <a:schemeClr val="tx2">
                    <a:lumMod val="50000"/>
                  </a:schemeClr>
                </a:solidFill>
              </a:rPr>
              <a:t>ZKUŠENOST S DČ BĚHEM PANDEMIE COVID-19</a:t>
            </a:r>
            <a:endParaRPr lang="cs-CZ" sz="27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1253EB5-D40C-4D9E-ABD9-C711D7AE7BD9}"/>
              </a:ext>
            </a:extLst>
          </p:cNvPr>
          <p:cNvSpPr txBox="1">
            <a:spLocks/>
          </p:cNvSpPr>
          <p:nvPr/>
        </p:nvSpPr>
        <p:spPr>
          <a:xfrm>
            <a:off x="130808" y="908720"/>
            <a:ext cx="2666839" cy="4876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cs-CZ" sz="2500" b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Každý třetí </a:t>
            </a: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občan se zapojil 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v případě COVID do dobrovolných činností – od šití roušek po doučování.</a:t>
            </a: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cs-CZ" sz="25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cs-CZ" sz="2500" b="1" dirty="0">
              <a:solidFill>
                <a:schemeClr val="tx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3DD307-2696-7D61-F96C-1445792D5B5A}"/>
              </a:ext>
            </a:extLst>
          </p:cNvPr>
          <p:cNvSpPr txBox="1"/>
          <p:nvPr/>
        </p:nvSpPr>
        <p:spPr>
          <a:xfrm>
            <a:off x="8963306" y="2204864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Účastnily se zejména:</a:t>
            </a: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ŽENY do 65 let, žijící </a:t>
            </a:r>
            <a:br>
              <a:rPr lang="cs-CZ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v moravských regionech. </a:t>
            </a:r>
          </a:p>
          <a:p>
            <a:endParaRPr lang="cs-CZ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tx2">
                    <a:lumMod val="50000"/>
                  </a:schemeClr>
                </a:solidFill>
              </a:rPr>
              <a:t>Ale také muži z moravských regionů, hlavně z malých obcí (vesnic).</a:t>
            </a:r>
          </a:p>
        </p:txBody>
      </p:sp>
    </p:spTree>
    <p:extLst>
      <p:ext uri="{BB962C8B-B14F-4D97-AF65-F5344CB8AC3E}">
        <p14:creationId xmlns:p14="http://schemas.microsoft.com/office/powerpoint/2010/main" val="269853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0" y="4406901"/>
            <a:ext cx="10441160" cy="136207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POČTY HODIN strávených dobrovolnictvím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5871</TotalTime>
  <Words>1089</Words>
  <Application>Microsoft Office PowerPoint</Application>
  <PresentationFormat>Širokoúhlá obrazovka</PresentationFormat>
  <Paragraphs>168</Paragraphs>
  <Slides>18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Calibri)</vt:lpstr>
      <vt:lpstr>Motiv sady Office</vt:lpstr>
      <vt:lpstr>Prezentace aplikace PowerPoint</vt:lpstr>
      <vt:lpstr>METODOLOGIE</vt:lpstr>
      <vt:lpstr>Dobrovolnictví: Povědomí a zkušenost </vt:lpstr>
      <vt:lpstr>POVĚDOMÍ O DOBROVOLNICTVÍ</vt:lpstr>
      <vt:lpstr>ZKUŠENOSTI  A PLÁNY</vt:lpstr>
      <vt:lpstr>CÍLOVÉ AKTIVITY DOBROVOLNÍKŮ</vt:lpstr>
      <vt:lpstr>SPOLEČENSKÁ POTŘEBNOST DČ PODLE VEŘEJNOSTI</vt:lpstr>
      <vt:lpstr>ZKUŠENOST S DČ BĚHEM PANDEMIE COVID-19</vt:lpstr>
      <vt:lpstr>POČTY HODIN strávených dobrovolnictvím</vt:lpstr>
      <vt:lpstr>Prezentace aplikace PowerPoint</vt:lpstr>
      <vt:lpstr>Prezentace aplikace PowerPoint</vt:lpstr>
      <vt:lpstr>Projekce –  počet reálných hodin v dobrovolnictví</vt:lpstr>
      <vt:lpstr>PROJEKCE</vt:lpstr>
      <vt:lpstr>MIMOŘÁDNÉ UDÁLOSTI</vt:lpstr>
      <vt:lpstr>LIDÉ Bez zkušenosti s Dobrovolnictvím CO PRO NĚ PŘEDSTAVUJE BARIÉRU?</vt:lpstr>
      <vt:lpstr>PŘÍPADNÝ ZÁJEM O TYPY DČ</vt:lpstr>
      <vt:lpstr>BARIÉRY PRO ZAPOJENÍ DO DČ</vt:lpstr>
      <vt:lpstr>Prezentace aplikace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 v ČR</dc:title>
  <dc:creator>user</dc:creator>
  <cp:lastModifiedBy>Jana Hamanová</cp:lastModifiedBy>
  <cp:revision>410</cp:revision>
  <dcterms:created xsi:type="dcterms:W3CDTF">2021-10-22T04:44:42Z</dcterms:created>
  <dcterms:modified xsi:type="dcterms:W3CDTF">2023-11-28T13:11:33Z</dcterms:modified>
</cp:coreProperties>
</file>