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4" r:id="rId4"/>
    <p:sldId id="273" r:id="rId5"/>
    <p:sldId id="275" r:id="rId6"/>
    <p:sldId id="258" r:id="rId7"/>
    <p:sldId id="271" r:id="rId8"/>
    <p:sldId id="257" r:id="rId9"/>
    <p:sldId id="277" r:id="rId10"/>
    <p:sldId id="259" r:id="rId11"/>
    <p:sldId id="260" r:id="rId12"/>
    <p:sldId id="261" r:id="rId13"/>
    <p:sldId id="262" r:id="rId14"/>
    <p:sldId id="263" r:id="rId15"/>
    <p:sldId id="272" r:id="rId16"/>
    <p:sldId id="265" r:id="rId17"/>
    <p:sldId id="264" r:id="rId18"/>
    <p:sldId id="268" r:id="rId19"/>
    <p:sldId id="278" r:id="rId20"/>
    <p:sldId id="267" r:id="rId21"/>
    <p:sldId id="269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477FF-9B7D-65F3-C703-F9DBD5986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900364" cy="2971801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Dobrovolnictví v době pandemie covid 19 u organizace ADRA – první a druhá vlna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5535A6-90C6-0072-3505-24088704F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7229504" cy="1947333"/>
          </a:xfrm>
        </p:spPr>
        <p:txBody>
          <a:bodyPr>
            <a:normAutofit/>
          </a:bodyPr>
          <a:lstStyle/>
          <a:p>
            <a:r>
              <a:rPr lang="cs-CZ" sz="3200" b="1" dirty="0"/>
              <a:t>Doc. PhDr., Tereza Pospíšilová, PhD.</a:t>
            </a:r>
          </a:p>
          <a:p>
            <a:r>
              <a:rPr lang="cs-CZ" sz="3200" b="1" dirty="0"/>
              <a:t>Mgr. Nataša Diatková</a:t>
            </a:r>
          </a:p>
        </p:txBody>
      </p:sp>
    </p:spTree>
    <p:extLst>
      <p:ext uri="{BB962C8B-B14F-4D97-AF65-F5344CB8AC3E}">
        <p14:creationId xmlns:p14="http://schemas.microsoft.com/office/powerpoint/2010/main" val="220785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F858F-6B58-D15E-8749-F5B78056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506065"/>
            <a:ext cx="8534400" cy="48833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Adra,o.p.s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013A3-C87A-0B1F-9730-C038D677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vlna pandemie: březen–červen 2020: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 1 Věková struktura dobrovolníků ADRA v 1. vlně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5070FC-3100-5D5F-3886-6DA272E61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1877961"/>
            <a:ext cx="8161322" cy="361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0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A8C13-835F-D66F-75A6-EB195C88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555226"/>
            <a:ext cx="8534400" cy="43917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Adra</a:t>
            </a:r>
            <a:r>
              <a:rPr lang="cs-CZ" dirty="0"/>
              <a:t>, o.p.s.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DB03E-70BF-7B4B-B8B3-7550E6223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 2 Spolupráce ADRA s dalšími organizacemi v 1. vlně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D1F29-972D-1A17-0262-9596EC22F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20168"/>
            <a:ext cx="9202993" cy="400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9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A69EF-87ED-A9D1-9D2D-0A3B053E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07742"/>
            <a:ext cx="8534400" cy="58665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adra</a:t>
            </a:r>
            <a:r>
              <a:rPr lang="cs-CZ" dirty="0"/>
              <a:t>, o.p.s.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3F0F6-D681-0D85-55B3-E59D0119D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Druhá vlna pandemie: říjen 2020–březen 2021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 3 Věková struktura dobrovolníků ADRA v 2. vlně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55177A-B7B5-F346-0C4A-180DDD08D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1822564"/>
            <a:ext cx="9846135" cy="361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24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0294-7DD1-5536-1FF4-7C95BA726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27406"/>
            <a:ext cx="8534400" cy="56699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Adra</a:t>
            </a:r>
            <a:r>
              <a:rPr lang="cs-CZ" dirty="0"/>
              <a:t>, o.p.s.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F986EF-0F66-76EB-AAE5-16D0A8FB3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3009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 4 Spolupráce ADRA s dalšími organizacemi v 2. vlně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6D0712-73EA-0F6F-C8AB-AA7D9FC87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06" y="1822564"/>
            <a:ext cx="9753599" cy="360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8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693F8-3CC5-66E6-1DB5-D0BCC9CD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68413"/>
            <a:ext cx="8534400" cy="62598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Adra</a:t>
            </a:r>
            <a:r>
              <a:rPr lang="cs-CZ" dirty="0"/>
              <a:t>, o.p.s.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D0665-76AA-6F91-07AA-52F87E1D7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 5 věková skladba dobrovolníků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b="1" kern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4A1D4BF-12BD-5F44-EEC6-F19C61094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03" y="1182403"/>
            <a:ext cx="10117393" cy="410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9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8D769-30A1-E88A-C215-4C990ECD4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47" y="5822917"/>
            <a:ext cx="10232968" cy="665315"/>
          </a:xfrm>
        </p:spPr>
        <p:txBody>
          <a:bodyPr>
            <a:noAutofit/>
          </a:bodyPr>
          <a:lstStyle/>
          <a:p>
            <a:r>
              <a:rPr lang="cs-CZ" sz="4000" dirty="0"/>
              <a:t>Věková struktura dobrovolníků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A857C-C151-CA95-47AC-18BFB5757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47" y="606829"/>
            <a:ext cx="10823576" cy="4513811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Věková struktura dobrovolníků v ADRA, o.p.s. se změnila - ve druhé vlně nastal posun ke střední věkové kategorii 31-40 let (největší věková skupina druhé vlny).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Věkové složení dobrovolníků zapojených koresponduje s různými činnostmi dobrovolnické pomoci: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Mladší lidé se zapojili především do komunitních akcí v </a:t>
            </a:r>
            <a:r>
              <a:rPr lang="cs-CZ" sz="2800" b="1" kern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</a:t>
            </a: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vlně, především </a:t>
            </a:r>
            <a:r>
              <a:rPr lang="cs-CZ" sz="2800" b="1" kern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donášky seniorům</a:t>
            </a: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neboť se necítili vzhledem ke svému věku tolik ohroženi nemocí COVID-19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cs-CZ" sz="2800" b="1" kern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druhé</a:t>
            </a: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vlně koordinátoři vnímali </a:t>
            </a:r>
            <a:r>
              <a:rPr lang="cs-CZ" sz="2800" b="1" kern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poptávku po odborných vyškolených dobrovolnících,</a:t>
            </a: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čemuž odpovídá prioritní věková skupina  31-40 let.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8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5B8DE-B843-DFA0-7E89-6E665DB7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091" y="5689659"/>
            <a:ext cx="11011795" cy="537496"/>
          </a:xfrm>
        </p:spPr>
        <p:txBody>
          <a:bodyPr>
            <a:noAutofit/>
          </a:bodyPr>
          <a:lstStyle/>
          <a:p>
            <a:r>
              <a:rPr lang="cs-CZ" sz="4000" dirty="0"/>
              <a:t>Odlišnost poptávky a typu dobrovolnictví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1B167D-7754-D72E-4E35-EB167CA55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74" y="523702"/>
            <a:ext cx="11086610" cy="4050443"/>
          </a:xfrm>
        </p:spPr>
        <p:txBody>
          <a:bodyPr>
            <a:normAutofit/>
          </a:bodyPr>
          <a:lstStyle/>
          <a:p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Obě vlny zaznamenaly rozdílnou situaci v poptávce po dobrovolnické pomoci z hlediska odlišné velikosti poptávky, druhu činností i míry profesionality, jež od dobrovolníků vyžadovaly. </a:t>
            </a:r>
          </a:p>
          <a:p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vlna – nákupy, roznosy balíčků pomoci pro seniory</a:t>
            </a:r>
            <a:b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zdravotně postižené – komunitní/amatérská pomoc – velký rozsah. </a:t>
            </a:r>
          </a:p>
          <a:p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Druhá vlna - pomoc v sociálních/zdravotnických zařízeních – profesionalizované dobrovolnictví – menší rozsah (více zacílená pomoc).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44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8370A-F678-EF38-4E1D-9F183B98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972" y="5621548"/>
            <a:ext cx="8534400" cy="655483"/>
          </a:xfrm>
        </p:spPr>
        <p:txBody>
          <a:bodyPr>
            <a:noAutofit/>
          </a:bodyPr>
          <a:lstStyle/>
          <a:p>
            <a:r>
              <a:rPr lang="cs-CZ" sz="4000" dirty="0"/>
              <a:t>dobrovolnictví v 1. a 2. vlně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DEE5B-B40B-AA0F-4611-0CBC82BB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047404"/>
            <a:ext cx="10563891" cy="4655126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první vlny bylo možné se soustředit na šití a distribuci roušek</a:t>
            </a:r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bylo snadné oslovit zainteresovanou komunitu, protože tyto aktivity nebyly profesně náročné.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druhé vlně již byl dostatek ochranných pomůcek, šití roušek postupně ustalo, ale bylo zapotřebí více profesně vzdělaných dobrovolníků, efektivnější se jevilo pomáhat s menším profesionálnějším týmem dobrovolníků než se širokou komunitou.</a:t>
            </a:r>
            <a:endParaRPr lang="cs-CZ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48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AF375-6D38-0595-C2EC-0A41C5AE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53" y="5426796"/>
            <a:ext cx="8534400" cy="645651"/>
          </a:xfrm>
        </p:spPr>
        <p:txBody>
          <a:bodyPr>
            <a:noAutofit/>
          </a:bodyPr>
          <a:lstStyle/>
          <a:p>
            <a:r>
              <a:rPr lang="cs-CZ" sz="4000" dirty="0"/>
              <a:t>přístupy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C91B0-26CB-09C3-0BCC-9DAE80390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2881"/>
            <a:ext cx="11134162" cy="452212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navázala na již zavedený profesionální management dobrovolníků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Během první vlny organizace vytvořila metodiky a pracovní postupy dobrovolnické pomoci a v druhé vlně z tohoto těžila</a:t>
            </a:r>
            <a:endParaRPr lang="cs-CZ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Během první vlny si vytvořila online metody práce s dobrovolníky a koordinování uvnitř organizace, ze kterých těžila i ve druhé vlně</a:t>
            </a:r>
          </a:p>
        </p:txBody>
      </p:sp>
    </p:spTree>
    <p:extLst>
      <p:ext uri="{BB962C8B-B14F-4D97-AF65-F5344CB8AC3E}">
        <p14:creationId xmlns:p14="http://schemas.microsoft.com/office/powerpoint/2010/main" val="3321189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4927907"/>
            <a:ext cx="8534400" cy="1507067"/>
          </a:xfrm>
        </p:spPr>
        <p:txBody>
          <a:bodyPr/>
          <a:lstStyle/>
          <a:p>
            <a:r>
              <a:rPr lang="cs-CZ" dirty="0"/>
              <a:t>Zapojení nových dobrovolníků do stálých projektů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211805"/>
              </p:ext>
            </p:extLst>
          </p:nvPr>
        </p:nvGraphicFramePr>
        <p:xfrm>
          <a:off x="803362" y="829733"/>
          <a:ext cx="9060305" cy="4165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9435">
                  <a:extLst>
                    <a:ext uri="{9D8B030D-6E8A-4147-A177-3AD203B41FA5}">
                      <a16:colId xmlns:a16="http://schemas.microsoft.com/office/drawing/2014/main" val="2387121400"/>
                    </a:ext>
                  </a:extLst>
                </a:gridCol>
                <a:gridCol w="3020435">
                  <a:extLst>
                    <a:ext uri="{9D8B030D-6E8A-4147-A177-3AD203B41FA5}">
                      <a16:colId xmlns:a16="http://schemas.microsoft.com/office/drawing/2014/main" val="751230606"/>
                    </a:ext>
                  </a:extLst>
                </a:gridCol>
                <a:gridCol w="3020435">
                  <a:extLst>
                    <a:ext uri="{9D8B030D-6E8A-4147-A177-3AD203B41FA5}">
                      <a16:colId xmlns:a16="http://schemas.microsoft.com/office/drawing/2014/main" val="1939220463"/>
                    </a:ext>
                  </a:extLst>
                </a:gridCol>
              </a:tblGrid>
              <a:tr h="138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Po </a:t>
                      </a:r>
                      <a:r>
                        <a:rPr lang="en-US" sz="3200" dirty="0" err="1">
                          <a:effectLst/>
                        </a:rPr>
                        <a:t>ukončen</a:t>
                      </a:r>
                      <a:r>
                        <a:rPr lang="cs-CZ" sz="3200" dirty="0">
                          <a:effectLst/>
                        </a:rPr>
                        <a:t>í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první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vlny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Po ukončení druhé vlny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687339"/>
                  </a:ext>
                </a:extLst>
              </a:tr>
              <a:tr h="1388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Ano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359507"/>
                  </a:ext>
                </a:extLst>
              </a:tr>
              <a:tr h="1388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Ne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9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7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21047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86832"/>
            <a:ext cx="1282053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ukončení první (druhé) vlny pandemie, zapojili se noví dobrovolníci do vašich stálých dobrovolnických projektů?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 DC)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í</a:t>
            </a:r>
          </a:p>
        </p:txBody>
      </p:sp>
    </p:spTree>
    <p:extLst>
      <p:ext uri="{BB962C8B-B14F-4D97-AF65-F5344CB8AC3E}">
        <p14:creationId xmlns:p14="http://schemas.microsoft.com/office/powerpoint/2010/main" val="354821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170516"/>
            <a:ext cx="9457315" cy="1056639"/>
          </a:xfrm>
        </p:spPr>
        <p:txBody>
          <a:bodyPr/>
          <a:lstStyle/>
          <a:p>
            <a:r>
              <a:rPr lang="cs-CZ" dirty="0"/>
              <a:t>Pandemie covid-19 a dobrovolnictví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03662"/>
            <a:ext cx="10080770" cy="4684222"/>
          </a:xfrm>
        </p:spPr>
        <p:txBody>
          <a:bodyPr>
            <a:noAutofit/>
          </a:bodyPr>
          <a:lstStyle/>
          <a:p>
            <a:r>
              <a:rPr lang="cs-CZ" sz="2800" b="1" dirty="0"/>
              <a:t>Pandemie přinesla </a:t>
            </a:r>
            <a:r>
              <a:rPr lang="cs-CZ" sz="2800" dirty="0"/>
              <a:t>mobilizaci dobrovolníků </a:t>
            </a:r>
            <a:r>
              <a:rPr lang="cs-CZ" sz="2800" b="1" dirty="0"/>
              <a:t>formálních (pomáhajících skrze organizace) i neformálních (pomáhajících na vlastní pěst)</a:t>
            </a:r>
          </a:p>
          <a:p>
            <a:r>
              <a:rPr lang="cs-CZ" sz="2800" b="1" dirty="0"/>
              <a:t>Způsobila zpočátku </a:t>
            </a:r>
            <a:r>
              <a:rPr lang="cs-CZ" sz="2800" dirty="0"/>
              <a:t>přetlak zájemců </a:t>
            </a:r>
            <a:r>
              <a:rPr lang="cs-CZ" sz="2800" b="1" dirty="0"/>
              <a:t>o dobrovolnictví </a:t>
            </a:r>
          </a:p>
          <a:p>
            <a:r>
              <a:rPr lang="cs-CZ" sz="2800" b="1" dirty="0"/>
              <a:t>Zároveň organizace měly problém najít vhodné dobrovolnické příležitosti pro všechny</a:t>
            </a:r>
          </a:p>
          <a:p>
            <a:r>
              <a:rPr lang="cs-CZ" sz="2800" b="1" dirty="0"/>
              <a:t>Pro organizace bylo obtížné udržet dobrovolníky, které krize zmobilizovala, i po skončení počátečního období</a:t>
            </a:r>
          </a:p>
        </p:txBody>
      </p:sp>
    </p:spTree>
    <p:extLst>
      <p:ext uri="{BB962C8B-B14F-4D97-AF65-F5344CB8AC3E}">
        <p14:creationId xmlns:p14="http://schemas.microsoft.com/office/powerpoint/2010/main" val="28680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A72F0-EB17-1A59-12AB-9A595719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589" y="5494712"/>
            <a:ext cx="10688677" cy="753805"/>
          </a:xfrm>
        </p:spPr>
        <p:txBody>
          <a:bodyPr>
            <a:noAutofit/>
          </a:bodyPr>
          <a:lstStyle/>
          <a:p>
            <a:r>
              <a:rPr lang="cs-CZ" sz="4000" dirty="0"/>
              <a:t>Důvody nezapojení dobrovolníků do stálých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51642-92CB-C3DE-8B75-323E181E4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175" y="303568"/>
            <a:ext cx="11055504" cy="451381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0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Dobrovolnické příležitosti ve stálých programech byly </a:t>
            </a:r>
            <a:r>
              <a:rPr lang="cs-CZ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omezené</a:t>
            </a:r>
            <a:r>
              <a:rPr lang="cs-CZ" sz="40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pandemií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Dobrovolníci mobilizovaní pandemií byli </a:t>
            </a:r>
            <a:r>
              <a:rPr lang="cs-CZ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specifičtí</a:t>
            </a:r>
            <a:r>
              <a:rPr lang="cs-CZ" sz="4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4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vnímali to jako </a:t>
            </a:r>
            <a:r>
              <a:rPr lang="cs-CZ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dočasnou</a:t>
            </a:r>
            <a:r>
              <a:rPr lang="cs-CZ" sz="4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pomoc (studenti)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40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vedla je touha pomoci v </a:t>
            </a:r>
            <a:r>
              <a:rPr lang="cs-CZ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krizi</a:t>
            </a:r>
            <a:r>
              <a:rPr lang="cs-CZ" sz="40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neměli zájem o stálo dobrovolnictví</a:t>
            </a:r>
            <a:endParaRPr lang="cs-CZ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05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2D9C8-4D94-36D7-F23B-B72F959CA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37238"/>
            <a:ext cx="8534400" cy="1021751"/>
          </a:xfrm>
        </p:spPr>
        <p:txBody>
          <a:bodyPr>
            <a:normAutofit/>
          </a:bodyPr>
          <a:lstStyle/>
          <a:p>
            <a:r>
              <a:rPr lang="cs-CZ" sz="4000" dirty="0"/>
              <a:t>Motivace dobrovolníků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BA8A9-5302-9E4F-CD8F-F8D7D643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28353"/>
            <a:ext cx="10823576" cy="4751439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2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Mnoho dobrovolníků, kteří by v druhé vlně rádi pomohli, tak nemohli, protože byli i oni nemocní nebo v karanténě. </a:t>
            </a:r>
            <a:endParaRPr lang="cs-CZ" sz="32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32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druhé vlně se podle pozorování koordinátorů u dobrovolníků objevila únava a frustrace  z celé situace pandemie, která byla pozorovatelná v celé společnosti. Naopak v první vlně převládalo komunitní nadšení si pomáhat.</a:t>
            </a:r>
            <a:endParaRPr lang="cs-CZ" sz="32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obou vlnách byly motivace pro zapojení i odchod nových dobrovolníků do stávajících standardních dobrovolnických pozic stejné; pouze ke konci druhé vlny se objevily také možnosti zapojení se do přímé práce s klienty sociálních zařízení či nemocnic, i když v malé míře.</a:t>
            </a:r>
            <a:endParaRPr lang="cs-CZ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465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25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4279" y="5613400"/>
            <a:ext cx="10220854" cy="880532"/>
          </a:xfrm>
        </p:spPr>
        <p:txBody>
          <a:bodyPr>
            <a:noAutofit/>
          </a:bodyPr>
          <a:lstStyle/>
          <a:p>
            <a:r>
              <a:rPr lang="cs-CZ" sz="4000" dirty="0"/>
              <a:t>Poznatky z výzkumu v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533" y="211667"/>
            <a:ext cx="10574867" cy="540173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Dobrovolnictví</a:t>
            </a:r>
            <a:r>
              <a:rPr lang="en-US" sz="2800" b="1" dirty="0"/>
              <a:t> se </a:t>
            </a:r>
            <a:r>
              <a:rPr lang="en-US" sz="2800" b="1" dirty="0" err="1"/>
              <a:t>celkově</a:t>
            </a:r>
            <a:r>
              <a:rPr lang="en-US" sz="2800" b="1" dirty="0"/>
              <a:t> </a:t>
            </a:r>
            <a:r>
              <a:rPr lang="en-US" sz="2800" b="1" dirty="0" err="1"/>
              <a:t>kvůli</a:t>
            </a:r>
            <a:r>
              <a:rPr lang="en-US" sz="2800" b="1" dirty="0"/>
              <a:t> </a:t>
            </a:r>
            <a:r>
              <a:rPr lang="en-US" sz="2800" b="1" dirty="0" err="1"/>
              <a:t>pandemii</a:t>
            </a:r>
            <a:r>
              <a:rPr lang="en-US" sz="2800" b="1" dirty="0"/>
              <a:t> </a:t>
            </a:r>
            <a:r>
              <a:rPr lang="en-US" sz="2800" b="1" dirty="0" err="1"/>
              <a:t>snížilo</a:t>
            </a:r>
            <a:r>
              <a:rPr lang="en-US" sz="2800" b="1" dirty="0"/>
              <a:t> </a:t>
            </a:r>
            <a:r>
              <a:rPr lang="en-US" sz="2800" b="1" dirty="0" err="1"/>
              <a:t>vlivem</a:t>
            </a:r>
            <a:r>
              <a:rPr lang="en-US" sz="2800" b="1" dirty="0"/>
              <a:t> </a:t>
            </a:r>
            <a:r>
              <a:rPr lang="en-US" sz="2800" b="1" dirty="0" err="1"/>
              <a:t>narušení</a:t>
            </a:r>
            <a:r>
              <a:rPr lang="en-US" sz="2800" b="1" dirty="0"/>
              <a:t> </a:t>
            </a:r>
            <a:r>
              <a:rPr lang="en-US" sz="2800" b="1" dirty="0" err="1"/>
              <a:t>fungování</a:t>
            </a:r>
            <a:r>
              <a:rPr lang="en-US" sz="2800" b="1" dirty="0"/>
              <a:t> </a:t>
            </a:r>
            <a:r>
              <a:rPr lang="en-US" sz="2800" b="1" dirty="0" err="1"/>
              <a:t>společnosti</a:t>
            </a:r>
            <a:r>
              <a:rPr lang="en-US" sz="2800" b="1" dirty="0"/>
              <a:t> a </a:t>
            </a:r>
            <a:r>
              <a:rPr lang="en-US" sz="2800" b="1" dirty="0" err="1"/>
              <a:t>komunit</a:t>
            </a:r>
            <a:r>
              <a:rPr lang="en-US" sz="2800" b="1" dirty="0"/>
              <a:t>, </a:t>
            </a:r>
            <a:r>
              <a:rPr lang="en-US" sz="2800" b="1" dirty="0" err="1"/>
              <a:t>omezení</a:t>
            </a:r>
            <a:r>
              <a:rPr lang="en-US" sz="2800" b="1" dirty="0"/>
              <a:t> </a:t>
            </a:r>
            <a:r>
              <a:rPr lang="en-US" sz="2800" b="1" dirty="0" err="1"/>
              <a:t>dobrovolnické</a:t>
            </a:r>
            <a:r>
              <a:rPr lang="en-US" sz="2800" b="1" dirty="0"/>
              <a:t> </a:t>
            </a:r>
            <a:r>
              <a:rPr lang="en-US" sz="2800" b="1" dirty="0" err="1"/>
              <a:t>infrastruktury</a:t>
            </a:r>
            <a:r>
              <a:rPr lang="en-US" sz="2800" b="1" dirty="0"/>
              <a:t> a </a:t>
            </a:r>
            <a:r>
              <a:rPr lang="en-US" sz="2800" b="1" dirty="0" err="1"/>
              <a:t>tradičních</a:t>
            </a:r>
            <a:r>
              <a:rPr lang="en-US" sz="2800" b="1" dirty="0"/>
              <a:t> </a:t>
            </a:r>
            <a:r>
              <a:rPr lang="en-US" sz="2800" b="1" dirty="0" err="1"/>
              <a:t>příležitostí</a:t>
            </a:r>
            <a:r>
              <a:rPr lang="en-US" sz="2800" b="1" dirty="0"/>
              <a:t> k </a:t>
            </a:r>
            <a:r>
              <a:rPr lang="en-US" sz="2800" b="1" dirty="0" err="1"/>
              <a:t>dobrovolnictví</a:t>
            </a:r>
            <a:r>
              <a:rPr lang="en-US" sz="2800" b="1" dirty="0"/>
              <a:t>.  </a:t>
            </a:r>
            <a:endParaRPr lang="cs-CZ" sz="2800" b="1" dirty="0"/>
          </a:p>
          <a:p>
            <a:r>
              <a:rPr lang="en-US" sz="2800" b="1" dirty="0" err="1"/>
              <a:t>Kromě</a:t>
            </a:r>
            <a:r>
              <a:rPr lang="en-US" sz="2800" b="1" dirty="0"/>
              <a:t> </a:t>
            </a:r>
            <a:r>
              <a:rPr lang="en-US" sz="2800" b="1" dirty="0" err="1"/>
              <a:t>toho</a:t>
            </a:r>
            <a:r>
              <a:rPr lang="en-US" sz="2800" b="1" dirty="0"/>
              <a:t> </a:t>
            </a:r>
            <a:r>
              <a:rPr lang="en-US" sz="2800" b="1" dirty="0" err="1"/>
              <a:t>nešlo</a:t>
            </a:r>
            <a:r>
              <a:rPr lang="en-US" sz="2800" b="1" dirty="0"/>
              <a:t> o </a:t>
            </a:r>
            <a:r>
              <a:rPr lang="en-US" sz="2800" b="1" dirty="0" err="1"/>
              <a:t>tak</a:t>
            </a:r>
            <a:r>
              <a:rPr lang="en-US" sz="2800" b="1" dirty="0"/>
              <a:t> </a:t>
            </a:r>
            <a:r>
              <a:rPr lang="en-US" sz="2800" b="1" dirty="0" err="1"/>
              <a:t>masivní</a:t>
            </a:r>
            <a:r>
              <a:rPr lang="en-US" sz="2800" b="1" dirty="0"/>
              <a:t> </a:t>
            </a:r>
            <a:r>
              <a:rPr lang="en-US" sz="2800" b="1" dirty="0" err="1"/>
              <a:t>vlnu</a:t>
            </a:r>
            <a:r>
              <a:rPr lang="en-US" sz="2800" b="1" dirty="0"/>
              <a:t> </a:t>
            </a:r>
            <a:r>
              <a:rPr lang="en-US" sz="2800" b="1" dirty="0" err="1"/>
              <a:t>dobrovolnictví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vztahu</a:t>
            </a:r>
            <a:r>
              <a:rPr lang="en-US" sz="2800" b="1" dirty="0"/>
              <a:t> k </a:t>
            </a:r>
            <a:r>
              <a:rPr lang="en-US" sz="2800" b="1" dirty="0" err="1"/>
              <a:t>celkovému</a:t>
            </a:r>
            <a:r>
              <a:rPr lang="en-US" sz="2800" b="1" dirty="0"/>
              <a:t> </a:t>
            </a:r>
            <a:r>
              <a:rPr lang="en-US" sz="2800" b="1" dirty="0" err="1"/>
              <a:t>dobrovolnictví</a:t>
            </a:r>
            <a:r>
              <a:rPr lang="en-US" sz="2800" b="1" dirty="0"/>
              <a:t> v </a:t>
            </a:r>
            <a:r>
              <a:rPr lang="en-US" sz="2800" b="1" dirty="0" err="1"/>
              <a:t>dané</a:t>
            </a:r>
            <a:r>
              <a:rPr lang="en-US" sz="2800" b="1" dirty="0"/>
              <a:t> </a:t>
            </a:r>
            <a:r>
              <a:rPr lang="en-US" sz="2800" b="1" dirty="0" err="1"/>
              <a:t>době</a:t>
            </a:r>
            <a:r>
              <a:rPr lang="en-US" sz="2800" b="1" dirty="0"/>
              <a:t>. </a:t>
            </a:r>
            <a:r>
              <a:rPr lang="en-US" sz="2800" b="1" dirty="0" err="1"/>
              <a:t>Podíl</a:t>
            </a:r>
            <a:r>
              <a:rPr lang="en-US" sz="2800" b="1" dirty="0"/>
              <a:t> </a:t>
            </a:r>
            <a:r>
              <a:rPr lang="en-US" sz="2800" b="1" dirty="0" err="1"/>
              <a:t>dobrovolníků</a:t>
            </a:r>
            <a:r>
              <a:rPr lang="en-US" sz="2800" b="1" dirty="0"/>
              <a:t> </a:t>
            </a:r>
            <a:r>
              <a:rPr lang="en-US" sz="2800" b="1" dirty="0" err="1"/>
              <a:t>pomáhajícíh</a:t>
            </a:r>
            <a:r>
              <a:rPr lang="en-US" sz="2800" b="1" dirty="0"/>
              <a:t> </a:t>
            </a:r>
            <a:r>
              <a:rPr lang="en-US" sz="2800" b="1" dirty="0" err="1"/>
              <a:t>při</a:t>
            </a:r>
            <a:r>
              <a:rPr lang="en-US" sz="2800" b="1" dirty="0"/>
              <a:t> </a:t>
            </a:r>
            <a:r>
              <a:rPr lang="en-US" sz="2800" b="1" dirty="0" err="1"/>
              <a:t>zvládání</a:t>
            </a:r>
            <a:r>
              <a:rPr lang="en-US" sz="2800" b="1" dirty="0"/>
              <a:t> </a:t>
            </a:r>
            <a:r>
              <a:rPr lang="en-US" sz="2800" b="1" dirty="0" err="1"/>
              <a:t>pandemie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Spojeném</a:t>
            </a:r>
            <a:r>
              <a:rPr lang="en-US" sz="2800" b="1" dirty="0"/>
              <a:t> </a:t>
            </a:r>
            <a:r>
              <a:rPr lang="en-US" sz="2800" b="1" dirty="0" err="1"/>
              <a:t>Království</a:t>
            </a:r>
            <a:r>
              <a:rPr lang="en-US" sz="2800" b="1" dirty="0"/>
              <a:t> </a:t>
            </a:r>
            <a:r>
              <a:rPr lang="en-US" sz="2800" b="1" dirty="0" err="1"/>
              <a:t>byl</a:t>
            </a:r>
            <a:r>
              <a:rPr lang="en-US" sz="2800" b="1" dirty="0"/>
              <a:t> 3,4 % </a:t>
            </a:r>
            <a:r>
              <a:rPr lang="en-US" sz="2800" b="1" dirty="0" err="1"/>
              <a:t>všech</a:t>
            </a:r>
            <a:r>
              <a:rPr lang="en-US" sz="2800" b="1" dirty="0"/>
              <a:t> </a:t>
            </a:r>
            <a:r>
              <a:rPr lang="en-US" sz="2800" b="1" dirty="0" err="1"/>
              <a:t>dobrovolníků</a:t>
            </a:r>
            <a:r>
              <a:rPr lang="en-US" sz="2800" b="1" dirty="0"/>
              <a:t> (2020/7).</a:t>
            </a:r>
            <a:endParaRPr lang="cs-CZ" sz="28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Zdroj: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Dederichs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K. (2023).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Volunteering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United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Kingdom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During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COVID-19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Pandemic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Who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Started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cs-CZ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Who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Quit? </a:t>
            </a:r>
            <a:r>
              <a:rPr lang="cs-CZ" sz="18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Nonprofit</a:t>
            </a:r>
            <a:r>
              <a:rPr lang="cs-CZ" sz="1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cs-CZ" sz="18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Voluntary</a:t>
            </a:r>
            <a:r>
              <a:rPr lang="cs-CZ" sz="1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Sector</a:t>
            </a:r>
            <a:r>
              <a:rPr lang="cs-CZ" sz="1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Quarterly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</a:t>
            </a:r>
            <a:r>
              <a:rPr lang="cs-CZ" sz="1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52</a:t>
            </a:r>
            <a:r>
              <a:rPr 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(5), 1458-1474. </a:t>
            </a:r>
          </a:p>
        </p:txBody>
      </p:sp>
    </p:spTree>
    <p:extLst>
      <p:ext uri="{BB962C8B-B14F-4D97-AF65-F5344CB8AC3E}">
        <p14:creationId xmlns:p14="http://schemas.microsoft.com/office/powerpoint/2010/main" val="125256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1066" y="5628671"/>
            <a:ext cx="10837333" cy="958395"/>
          </a:xfrm>
        </p:spPr>
        <p:txBody>
          <a:bodyPr>
            <a:noAutofit/>
          </a:bodyPr>
          <a:lstStyle/>
          <a:p>
            <a:r>
              <a:rPr lang="en-US" sz="4000" dirty="0" err="1">
                <a:cs typeface="Calibri" panose="020F0502020204030204" pitchFamily="34" charset="0"/>
              </a:rPr>
              <a:t>Dobrovolníci</a:t>
            </a:r>
            <a:r>
              <a:rPr lang="en-US" sz="4000" dirty="0">
                <a:cs typeface="Calibri" panose="020F0502020204030204" pitchFamily="34" charset="0"/>
              </a:rPr>
              <a:t> </a:t>
            </a:r>
            <a:r>
              <a:rPr lang="en-US" sz="4000" dirty="0" err="1">
                <a:cs typeface="Calibri" panose="020F0502020204030204" pitchFamily="34" charset="0"/>
              </a:rPr>
              <a:t>při</a:t>
            </a:r>
            <a:r>
              <a:rPr lang="en-US" sz="4000" dirty="0">
                <a:cs typeface="Calibri" panose="020F0502020204030204" pitchFamily="34" charset="0"/>
              </a:rPr>
              <a:t> </a:t>
            </a:r>
            <a:r>
              <a:rPr lang="en-US" sz="4000" dirty="0" err="1">
                <a:cs typeface="Calibri" panose="020F0502020204030204" pitchFamily="34" charset="0"/>
              </a:rPr>
              <a:t>pandemii</a:t>
            </a:r>
            <a:r>
              <a:rPr lang="en-US" sz="4000" dirty="0">
                <a:cs typeface="Calibri" panose="020F0502020204030204" pitchFamily="34" charset="0"/>
              </a:rPr>
              <a:t> </a:t>
            </a:r>
            <a:r>
              <a:rPr lang="cs-CZ" sz="4000" dirty="0">
                <a:cs typeface="Calibri" panose="020F0502020204030204" pitchFamily="34" charset="0"/>
              </a:rPr>
              <a:t>(UK)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912291"/>
              </p:ext>
            </p:extLst>
          </p:nvPr>
        </p:nvGraphicFramePr>
        <p:xfrm>
          <a:off x="491067" y="1131395"/>
          <a:ext cx="10896600" cy="4467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3550">
                  <a:extLst>
                    <a:ext uri="{9D8B030D-6E8A-4147-A177-3AD203B41FA5}">
                      <a16:colId xmlns:a16="http://schemas.microsoft.com/office/drawing/2014/main" val="2165010447"/>
                    </a:ext>
                  </a:extLst>
                </a:gridCol>
                <a:gridCol w="2723550">
                  <a:extLst>
                    <a:ext uri="{9D8B030D-6E8A-4147-A177-3AD203B41FA5}">
                      <a16:colId xmlns:a16="http://schemas.microsoft.com/office/drawing/2014/main" val="2046805204"/>
                    </a:ext>
                  </a:extLst>
                </a:gridCol>
                <a:gridCol w="2724750">
                  <a:extLst>
                    <a:ext uri="{9D8B030D-6E8A-4147-A177-3AD203B41FA5}">
                      <a16:colId xmlns:a16="http://schemas.microsoft.com/office/drawing/2014/main" val="1374789340"/>
                    </a:ext>
                  </a:extLst>
                </a:gridCol>
                <a:gridCol w="2724750">
                  <a:extLst>
                    <a:ext uri="{9D8B030D-6E8A-4147-A177-3AD203B41FA5}">
                      <a16:colId xmlns:a16="http://schemas.microsoft.com/office/drawing/2014/main" val="2656577103"/>
                    </a:ext>
                  </a:extLst>
                </a:gridCol>
              </a:tblGrid>
              <a:tr h="1578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cs-CZ" sz="3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Podíl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dobrovolníků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celkem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cs-CZ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Podíl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dobrovolníků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kteří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cs-CZ" sz="2800">
                          <a:effectLst/>
                        </a:rPr>
                        <a:t>s</a:t>
                      </a:r>
                      <a:r>
                        <a:rPr lang="en-US" sz="2800">
                          <a:effectLst/>
                        </a:rPr>
                        <a:t>končili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Podíl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dobrovolníků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kteří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začali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014387"/>
                  </a:ext>
                </a:extLst>
              </a:tr>
              <a:tr h="96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2019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2000" dirty="0">
                          <a:effectLst/>
                        </a:rPr>
                        <a:t>(+/-stabilně od  2013)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14 %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43 %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7 %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527007"/>
                  </a:ext>
                </a:extLst>
              </a:tr>
              <a:tr h="96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2020/7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9 %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66 %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474036"/>
                  </a:ext>
                </a:extLst>
              </a:tr>
              <a:tr h="96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2021/3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8 %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-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59923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133" y="41747"/>
            <a:ext cx="120988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Zdroj</a:t>
            </a:r>
            <a:r>
              <a:rPr kumimoji="0" lang="en-US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Dederichs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(2023).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Volunteering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United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Kingdom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COVID-19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Pandemic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Started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Quit? 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Nonprofit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Voluntary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Quarterly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(5), 1458-1474.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4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5096932"/>
            <a:ext cx="8534400" cy="1507067"/>
          </a:xfrm>
        </p:spPr>
        <p:txBody>
          <a:bodyPr>
            <a:normAutofit/>
          </a:bodyPr>
          <a:lstStyle/>
          <a:p>
            <a:r>
              <a:rPr lang="cs-CZ" sz="4000" dirty="0"/>
              <a:t>Cíle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10034588" cy="4072467"/>
          </a:xfrm>
        </p:spPr>
        <p:txBody>
          <a:bodyPr>
            <a:noAutofit/>
          </a:bodyPr>
          <a:lstStyle/>
          <a:p>
            <a:r>
              <a:rPr lang="cs-CZ" sz="2800" b="1" dirty="0"/>
              <a:t>Zjistit, co se s dobrovolnictvím a managementem dobrovolníků dělo přímo při pandemii. Porovnat dobrovolnictví a řízení dobrovolníků v jedné organizaci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napříč dvěma vlnami pandemie </a:t>
            </a:r>
            <a:r>
              <a:rPr lang="cs-CZ" sz="2800" b="1" dirty="0"/>
              <a:t>(2020-2021).</a:t>
            </a:r>
          </a:p>
          <a:p>
            <a:r>
              <a:rPr lang="cs-CZ" sz="2800" b="1" dirty="0"/>
              <a:t>V čem se změnil počet a charakter dobrovolníků v organizaci? </a:t>
            </a:r>
          </a:p>
          <a:p>
            <a:r>
              <a:rPr lang="cs-CZ" sz="2800" b="1" dirty="0"/>
              <a:t>Jak se organizace přizpůsobila nové situaci a jejím výzvám?</a:t>
            </a:r>
          </a:p>
        </p:txBody>
      </p:sp>
    </p:spTree>
    <p:extLst>
      <p:ext uri="{BB962C8B-B14F-4D97-AF65-F5344CB8AC3E}">
        <p14:creationId xmlns:p14="http://schemas.microsoft.com/office/powerpoint/2010/main" val="101671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5E23679-30E6-820D-E8B8-AA83E0219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561"/>
              </p:ext>
            </p:extLst>
          </p:nvPr>
        </p:nvGraphicFramePr>
        <p:xfrm>
          <a:off x="304800" y="673738"/>
          <a:ext cx="11651226" cy="5002201"/>
        </p:xfrm>
        <a:graphic>
          <a:graphicData uri="http://schemas.openxmlformats.org/drawingml/2006/table">
            <a:tbl>
              <a:tblPr firstRow="1" firstCol="1" bandRow="1"/>
              <a:tblGrid>
                <a:gridCol w="5211097">
                  <a:extLst>
                    <a:ext uri="{9D8B030D-6E8A-4147-A177-3AD203B41FA5}">
                      <a16:colId xmlns:a16="http://schemas.microsoft.com/office/drawing/2014/main" val="1310243817"/>
                    </a:ext>
                  </a:extLst>
                </a:gridCol>
                <a:gridCol w="6440129">
                  <a:extLst>
                    <a:ext uri="{9D8B030D-6E8A-4147-A177-3AD203B41FA5}">
                      <a16:colId xmlns:a16="http://schemas.microsoft.com/office/drawing/2014/main" val="1706488887"/>
                    </a:ext>
                  </a:extLst>
                </a:gridCol>
              </a:tblGrid>
              <a:tr h="2123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První vlna</a:t>
                      </a:r>
                      <a:endParaRPr lang="cs-CZ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Druhá vlna</a:t>
                      </a:r>
                      <a:endParaRPr lang="cs-CZ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703027"/>
                  </a:ext>
                </a:extLst>
              </a:tr>
              <a:tr h="2123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Březen 2020 – červen 2020</a:t>
                      </a:r>
                      <a:endParaRPr lang="cs-CZ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Říjen 2020 – březen 2021</a:t>
                      </a:r>
                      <a:endParaRPr lang="cs-CZ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515728"/>
                  </a:ext>
                </a:extLst>
              </a:tr>
              <a:tr h="1328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Dobrovolnické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tivity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byly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zaměřené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aktuální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potřeby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lidí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reagující na </a:t>
                      </a:r>
                      <a:r>
                        <a:rPr lang="cs-CZ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lockdown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pandemii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šití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roušek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donáška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léků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potravin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Dobrovolnické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activity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byly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zaměřené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aktuální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potřeby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zajištění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zejména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zdravotních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sociálních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služeb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které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byly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oslabené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nedostatku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nemocného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personálu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náhrada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pracovních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pozic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188445"/>
                  </a:ext>
                </a:extLst>
              </a:tr>
              <a:tr h="17510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Metodické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dokumenty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vydané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ústředním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krizovým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štábem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 oblast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dobrovolnictví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žádné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Metodické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dokumenty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vydané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ústředním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krizovým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štábem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 oblast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dobrovolnictví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Dobrovolnictví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době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pandemie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autor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MVČR)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Informace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testování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dobrovolníků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autor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MVCŘ)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902709"/>
                  </a:ext>
                </a:extLst>
              </a:tr>
              <a:tr h="2123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Úplný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lockdown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Částečný lockdown</a:t>
                      </a:r>
                      <a:endParaRPr lang="cs-CZ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558905"/>
                  </a:ext>
                </a:extLst>
              </a:tr>
              <a:tr h="11055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Dostupnost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zdravotnického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materiálu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vyžadovaného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vládou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ČR v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rámci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vládních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nařízení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roušky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léky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vakcíny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): 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téměř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žádn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á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Dostupnost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zdravotnického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materiálu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vyžadovaného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vládou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ČR v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rámci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vládních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nařízení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roušky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léky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vakcíny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): </a:t>
                      </a:r>
                      <a:r>
                        <a:rPr lang="cs-CZ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dobrá;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plán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očkov</a:t>
                      </a:r>
                      <a:r>
                        <a:rPr lang="cs-CZ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ání</a:t>
                      </a:r>
                      <a:r>
                        <a:rPr lang="en-US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obyvatelstva</a:t>
                      </a:r>
                      <a:endParaRPr lang="cs-CZ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287" marR="5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1596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BD4AE28-9C79-F013-91C6-C22091F69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0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AD489-CE4A-DAD8-138E-F23D7D99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714895"/>
            <a:ext cx="9124806" cy="5644342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/>
              <a:t>Případová studie dobrovolnictví v ADRA, o.p.s.</a:t>
            </a:r>
          </a:p>
          <a:p>
            <a:r>
              <a:rPr lang="cs-CZ" sz="3200" b="1" dirty="0"/>
              <a:t>Dotazník zaslán přes koordinátora ADRA všem 15 DC (návratnost 12 DC) v březnu 2021</a:t>
            </a:r>
          </a:p>
          <a:p>
            <a:r>
              <a:rPr lang="cs-CZ" sz="3200" b="1" dirty="0"/>
              <a:t>Rozhovory s hlavním koordinátorem pro MU, ředitelem, koordinátorem pro DC a </a:t>
            </a:r>
            <a:r>
              <a:rPr lang="cs-CZ" sz="3200" b="1" dirty="0" err="1"/>
              <a:t>metodologičkou</a:t>
            </a:r>
            <a:r>
              <a:rPr lang="cs-CZ" sz="3200" b="1" dirty="0"/>
              <a:t> DC</a:t>
            </a:r>
          </a:p>
          <a:p>
            <a:r>
              <a:rPr lang="cs-CZ" sz="3200" b="1" dirty="0"/>
              <a:t>Dokumenty organizace</a:t>
            </a:r>
          </a:p>
          <a:p>
            <a:endParaRPr lang="cs-CZ" sz="3200" b="1" dirty="0"/>
          </a:p>
          <a:p>
            <a:endParaRPr lang="cs-CZ" sz="3200" b="1" dirty="0"/>
          </a:p>
          <a:p>
            <a:pPr marL="0" indent="0">
              <a:buNone/>
            </a:pPr>
            <a:r>
              <a:rPr lang="cs-CZ" sz="4300" dirty="0">
                <a:solidFill>
                  <a:schemeClr val="tx1"/>
                </a:solidFill>
              </a:rPr>
              <a:t>METODOLOGIE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6304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10350-8DC0-DA07-1DD1-BBEFDE565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56255"/>
            <a:ext cx="8534400" cy="538144"/>
          </a:xfrm>
        </p:spPr>
        <p:txBody>
          <a:bodyPr>
            <a:normAutofit fontScale="90000"/>
          </a:bodyPr>
          <a:lstStyle/>
          <a:p>
            <a:r>
              <a:rPr lang="cs-CZ" dirty="0"/>
              <a:t>ADRA, o.p.s.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EE85F4A-CF30-58B8-748A-5CBE97814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523042"/>
              </p:ext>
            </p:extLst>
          </p:nvPr>
        </p:nvGraphicFramePr>
        <p:xfrm>
          <a:off x="80387" y="482321"/>
          <a:ext cx="11957537" cy="4481566"/>
        </p:xfrm>
        <a:graphic>
          <a:graphicData uri="http://schemas.openxmlformats.org/drawingml/2006/table">
            <a:tbl>
              <a:tblPr firstRow="1" firstCol="1" bandRow="1"/>
              <a:tblGrid>
                <a:gridCol w="1278850">
                  <a:extLst>
                    <a:ext uri="{9D8B030D-6E8A-4147-A177-3AD203B41FA5}">
                      <a16:colId xmlns:a16="http://schemas.microsoft.com/office/drawing/2014/main" val="1282702607"/>
                    </a:ext>
                  </a:extLst>
                </a:gridCol>
                <a:gridCol w="2124755">
                  <a:extLst>
                    <a:ext uri="{9D8B030D-6E8A-4147-A177-3AD203B41FA5}">
                      <a16:colId xmlns:a16="http://schemas.microsoft.com/office/drawing/2014/main" val="1247897898"/>
                    </a:ext>
                  </a:extLst>
                </a:gridCol>
                <a:gridCol w="2124755">
                  <a:extLst>
                    <a:ext uri="{9D8B030D-6E8A-4147-A177-3AD203B41FA5}">
                      <a16:colId xmlns:a16="http://schemas.microsoft.com/office/drawing/2014/main" val="4078920661"/>
                    </a:ext>
                  </a:extLst>
                </a:gridCol>
                <a:gridCol w="2130857">
                  <a:extLst>
                    <a:ext uri="{9D8B030D-6E8A-4147-A177-3AD203B41FA5}">
                      <a16:colId xmlns:a16="http://schemas.microsoft.com/office/drawing/2014/main" val="562135856"/>
                    </a:ext>
                  </a:extLst>
                </a:gridCol>
                <a:gridCol w="2133906">
                  <a:extLst>
                    <a:ext uri="{9D8B030D-6E8A-4147-A177-3AD203B41FA5}">
                      <a16:colId xmlns:a16="http://schemas.microsoft.com/office/drawing/2014/main" val="1677324018"/>
                    </a:ext>
                  </a:extLst>
                </a:gridCol>
                <a:gridCol w="2164414">
                  <a:extLst>
                    <a:ext uri="{9D8B030D-6E8A-4147-A177-3AD203B41FA5}">
                      <a16:colId xmlns:a16="http://schemas.microsoft.com/office/drawing/2014/main" val="682300050"/>
                    </a:ext>
                  </a:extLst>
                </a:gridCol>
              </a:tblGrid>
              <a:tr h="3458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zaměstnanců (celkem)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Přepočtený počet zaměstnanců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dobrovolníků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hodin dobrovolníků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Obrat organizace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866433"/>
                  </a:ext>
                </a:extLst>
              </a:tr>
              <a:tr h="511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69613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112 662 941</a:t>
                      </a:r>
                      <a:endParaRPr lang="cs-CZ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70582"/>
                  </a:ext>
                </a:extLst>
              </a:tr>
              <a:tr h="511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181 551 137</a:t>
                      </a:r>
                      <a:endParaRPr lang="cs-CZ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85407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457B2EA-B8B4-4911-87D5-EC89E9B36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67920" y="-143365"/>
            <a:ext cx="203472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ADRA, o.p.s.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9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268728"/>
            <a:ext cx="10754101" cy="1507067"/>
          </a:xfrm>
        </p:spPr>
        <p:txBody>
          <a:bodyPr>
            <a:normAutofit fontScale="90000"/>
          </a:bodyPr>
          <a:lstStyle/>
          <a:p>
            <a:r>
              <a:rPr lang="cs-CZ" dirty="0"/>
              <a:t>Kolik dobrovolníků (nových, stávajících) vašeho DC se zapojilo do dobrovolnické pomoci ke zvládání pandemie COVID-19? Uveďte počet celkem (data za 12 DC).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15282"/>
              </p:ext>
            </p:extLst>
          </p:nvPr>
        </p:nvGraphicFramePr>
        <p:xfrm>
          <a:off x="822962" y="407325"/>
          <a:ext cx="10174776" cy="4098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844">
                  <a:extLst>
                    <a:ext uri="{9D8B030D-6E8A-4147-A177-3AD203B41FA5}">
                      <a16:colId xmlns:a16="http://schemas.microsoft.com/office/drawing/2014/main" val="729854303"/>
                    </a:ext>
                  </a:extLst>
                </a:gridCol>
                <a:gridCol w="3391966">
                  <a:extLst>
                    <a:ext uri="{9D8B030D-6E8A-4147-A177-3AD203B41FA5}">
                      <a16:colId xmlns:a16="http://schemas.microsoft.com/office/drawing/2014/main" val="1266614000"/>
                    </a:ext>
                  </a:extLst>
                </a:gridCol>
                <a:gridCol w="3391966">
                  <a:extLst>
                    <a:ext uri="{9D8B030D-6E8A-4147-A177-3AD203B41FA5}">
                      <a16:colId xmlns:a16="http://schemas.microsoft.com/office/drawing/2014/main" val="2318607352"/>
                    </a:ext>
                  </a:extLst>
                </a:gridCol>
              </a:tblGrid>
              <a:tr h="1061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jaro 2020  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říjen 2020 – leden 2021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257866"/>
                  </a:ext>
                </a:extLst>
              </a:tr>
              <a:tr h="1061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Počet dobrovolníků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618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350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964955"/>
                  </a:ext>
                </a:extLst>
              </a:tr>
              <a:tr h="1975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Podíl na celku dobrovolníků v organizaci 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30 %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11 %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1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4309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200</TotalTime>
  <Words>1195</Words>
  <Application>Microsoft Office PowerPoint</Application>
  <PresentationFormat>Širokoúhlá obrazovka</PresentationFormat>
  <Paragraphs>160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Times New Roman</vt:lpstr>
      <vt:lpstr>Wingdings 3</vt:lpstr>
      <vt:lpstr>Řez</vt:lpstr>
      <vt:lpstr>Dobrovolnictví v době pandemie covid 19 u organizace ADRA – první a druhá vlna</vt:lpstr>
      <vt:lpstr>Pandemie covid-19 a dobrovolnictví</vt:lpstr>
      <vt:lpstr>Poznatky z výzkumu v zahraničí</vt:lpstr>
      <vt:lpstr>Dobrovolníci při pandemii (UK)</vt:lpstr>
      <vt:lpstr>Cíle výzkumu</vt:lpstr>
      <vt:lpstr>Prezentace aplikace PowerPoint</vt:lpstr>
      <vt:lpstr>Prezentace aplikace PowerPoint</vt:lpstr>
      <vt:lpstr>ADRA, o.p.s.</vt:lpstr>
      <vt:lpstr>Kolik dobrovolníků (nových, stávajících) vašeho DC se zapojilo do dobrovolnické pomoci ke zvládání pandemie COVID-19? Uveďte počet celkem (data za 12 DC). </vt:lpstr>
      <vt:lpstr>Adra,o.p.s.</vt:lpstr>
      <vt:lpstr>Adra, o.p.s.</vt:lpstr>
      <vt:lpstr>adra, o.p.s.</vt:lpstr>
      <vt:lpstr>Adra, o.p.s.</vt:lpstr>
      <vt:lpstr>Adra, o.p.s.</vt:lpstr>
      <vt:lpstr>Věková struktura dobrovolníků</vt:lpstr>
      <vt:lpstr>Odlišnost poptávky a typu dobrovolnictví</vt:lpstr>
      <vt:lpstr>dobrovolnictví v 1. a 2. vlně</vt:lpstr>
      <vt:lpstr>přístupy ORGANIZACE</vt:lpstr>
      <vt:lpstr>Zapojení nových dobrovolníků do stálých projektů</vt:lpstr>
      <vt:lpstr>Důvody nezapojení dobrovolníků do stálých projektů</vt:lpstr>
      <vt:lpstr>Motivace dobrovolníků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 v době pandemie covid 19 u organizace ADRA – první a druhá vlna – srovnávací stude</dc:title>
  <dc:creator>Nataša Diatková</dc:creator>
  <cp:lastModifiedBy>Diatková Nataša, Mgr.</cp:lastModifiedBy>
  <cp:revision>43</cp:revision>
  <dcterms:created xsi:type="dcterms:W3CDTF">2023-11-27T10:06:32Z</dcterms:created>
  <dcterms:modified xsi:type="dcterms:W3CDTF">2023-12-01T08:59:52Z</dcterms:modified>
</cp:coreProperties>
</file>