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3" r:id="rId6"/>
    <p:sldId id="267" r:id="rId7"/>
    <p:sldId id="268" r:id="rId8"/>
    <p:sldId id="269" r:id="rId9"/>
    <p:sldId id="270" r:id="rId10"/>
    <p:sldId id="272" r:id="rId11"/>
    <p:sldId id="271" r:id="rId12"/>
    <p:sldId id="273" r:id="rId13"/>
    <p:sldId id="264" r:id="rId14"/>
    <p:sldId id="274" r:id="rId15"/>
    <p:sldId id="259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0D0640-BDE5-9BA5-B270-38A7D978B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7F5218B-BA9B-EFAD-4642-26A0923332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7BC925-A335-0897-29D0-28C32C58B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E52E-A5C7-49F9-8624-03D197D6431B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EC59C0-667C-631C-6D80-DF3441C1F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2D72BB-EA63-FF41-9EDC-205105711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6219-10A9-41CE-B8B9-D7D2B3586D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5456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C3273B-E7FF-66CD-8A59-3351CF45E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D92FDD8-BB12-A3D3-A75D-0C62274512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7A56BE7-D941-FA72-0C30-429465FEC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E52E-A5C7-49F9-8624-03D197D6431B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A0191D9-8739-2367-CB21-C80A09CEE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B63F23-7A30-7B5E-F72B-1019C77DF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6219-10A9-41CE-B8B9-D7D2B3586D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384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775142E-EA1B-528C-71C2-5D58453E42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582556F-F029-3CD8-97A5-F446ECF82C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29202C6-7B1E-90CF-74AD-632E807C0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E52E-A5C7-49F9-8624-03D197D6431B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14FD23-7EEC-0087-6AE5-8F8DF718A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707AC2-4EA6-D3DC-A464-7714702F0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6219-10A9-41CE-B8B9-D7D2B3586D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5041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A8409E-BB1E-8BB4-45D0-A9E80CBC5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DFDD09-0815-4EF6-F373-FA931BED4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7F9FCAD-7091-77CF-B2E5-C84E5F4E6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E52E-A5C7-49F9-8624-03D197D6431B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4FFCF6-DA03-4492-77A0-B215996D8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9473F0-F979-56DF-1E49-3AB9C42DB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6219-10A9-41CE-B8B9-D7D2B3586D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43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5E8578-B19B-4943-1646-3DD2086D4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753FABD-880F-284E-298A-828FB66EA1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A6115D-4283-6914-00A0-123AC70C9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E52E-A5C7-49F9-8624-03D197D6431B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EDA1158-133B-0778-0E69-D91E00A00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8534E9C-8F4B-1CE1-76FB-51825A054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6219-10A9-41CE-B8B9-D7D2B3586D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1416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9A21D7-BF90-0052-A093-3555C9893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E59D36-8909-88F7-3B13-EAA16599B2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74816C5-5DF6-7434-9889-0EC252A36E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D2A7753-60E5-0B45-0DEC-3D1376C0C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E52E-A5C7-49F9-8624-03D197D6431B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5F94B00-2EA0-9F24-7317-E143C0A81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823E5DE-1D59-5ECC-4B15-75BDD2744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6219-10A9-41CE-B8B9-D7D2B3586D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798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33F3DF-90A7-F06D-4AEC-514A03EA4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9ABAD6A-2595-66B7-67F5-C1EDAEFB7E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6ACEB54-CF9D-2D4D-6721-598602ED31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2B5D752-BE7A-A056-1F43-013ADDE84E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60A0A8C-2F63-EF95-8F4E-ED0AB6852C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2C3E618-7C25-A7EF-2142-EC8C85AF3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E52E-A5C7-49F9-8624-03D197D6431B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AA3EB62-6C4C-818C-CC81-AA190ADBE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6B63AEC-5DB6-29C6-6813-0C3D4519F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6219-10A9-41CE-B8B9-D7D2B3586D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3089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39087B-2D63-76E4-99E2-0E90D8330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DD4ED75-35F2-FBA1-C5F5-AD3FB8C3F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E52E-A5C7-49F9-8624-03D197D6431B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A33C6E2-7216-A4C1-37B1-1469A0607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C2D291A-BD03-6043-587C-6DFB391E3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6219-10A9-41CE-B8B9-D7D2B3586D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1988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C117ABC-C1B8-C61D-3750-124473C3D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E52E-A5C7-49F9-8624-03D197D6431B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95AE786-61F9-5785-7F30-DD329D53E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0363B89-DAD2-67AD-4C74-69489744F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6219-10A9-41CE-B8B9-D7D2B3586D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0281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611245-A7C0-E29B-CAE2-7D9B3D2DE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F31DF8-BE4B-790B-4860-66AB2B1D7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4FBA2F3-BEB3-72B8-5180-9C1F5F3EE9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994B9A2-7926-98F0-8F59-9BCEBDF04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E52E-A5C7-49F9-8624-03D197D6431B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39BEF4C-C947-B812-1DBE-F28C2CB56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8CF66E2-1C96-129C-BAFC-67BEDC110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6219-10A9-41CE-B8B9-D7D2B3586D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4563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966E65-6564-FEBC-4C0A-9A7607F68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5A1D952-7F1F-7393-9504-690D02D6EC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66CD23C-59C9-19C3-AA41-A4AC16DE78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61A1CA3-F329-E61D-F3C6-DCEC95499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E52E-A5C7-49F9-8624-03D197D6431B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0514CD7-39DA-8207-2EE9-BDF1A40D4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00E4120-EB98-B06A-289E-9889EBFE8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6219-10A9-41CE-B8B9-D7D2B3586D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405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F08CFE5-AFE2-4026-86F0-2C775E845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ED65632-4F08-1D40-F5FD-1C1F971B6C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08F629-4DC1-DF90-5497-57C1843AA6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4E52E-A5C7-49F9-8624-03D197D6431B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CF8AD1-BB9F-CB61-EDE5-2092CE4380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9FFCCA-101D-E5DE-A171-F6520F263B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D6219-10A9-41CE-B8B9-D7D2B3586D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9653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535A03-CE98-CCE4-EEB7-732E0DEB7E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Evaluace dopadů pomoci v obcích zasažených tornádem v roce 2021 </a:t>
            </a:r>
          </a:p>
        </p:txBody>
      </p:sp>
    </p:spTree>
    <p:extLst>
      <p:ext uri="{BB962C8B-B14F-4D97-AF65-F5344CB8AC3E}">
        <p14:creationId xmlns:p14="http://schemas.microsoft.com/office/powerpoint/2010/main" val="87558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7E63FD-69D1-066F-914B-98CDAFAD5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Výstupy – mediální analýza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95A3F9-961D-7851-D206-D039D31F2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8398079" cy="4994115"/>
          </a:xfrm>
        </p:spPr>
        <p:txBody>
          <a:bodyPr/>
          <a:lstStyle/>
          <a:p>
            <a:pPr marL="0" indent="0" algn="l">
              <a:buNone/>
            </a:pPr>
            <a:endParaRPr lang="cs-CZ" sz="1800" b="0" i="0" u="none" strike="noStrike" baseline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cs-CZ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nalýza mediálního obsahu na sociálních sítích: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</a:rPr>
              <a:t>období 24.6.2021-24.12.2021</a:t>
            </a:r>
            <a:endParaRPr lang="cs-CZ" sz="180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sz="1800" i="1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b="1" dirty="0"/>
              <a:t>Výběr:</a:t>
            </a:r>
          </a:p>
          <a:p>
            <a:pPr marL="0" indent="0">
              <a:buNone/>
            </a:pPr>
            <a:r>
              <a:rPr lang="cs-CZ" sz="1800" dirty="0"/>
              <a:t>počet členů skupin</a:t>
            </a:r>
          </a:p>
          <a:p>
            <a:pPr marL="0" indent="0">
              <a:buNone/>
            </a:pPr>
            <a:r>
              <a:rPr lang="cs-CZ" sz="1800" dirty="0"/>
              <a:t>dosah (odkazy a citace v celostátních médiích)</a:t>
            </a:r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endParaRPr lang="cs-CZ" sz="1800" i="1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dirty="0"/>
          </a:p>
          <a:p>
            <a:endParaRPr lang="cs-CZ" sz="1800" b="1" dirty="0"/>
          </a:p>
          <a:p>
            <a:pPr lvl="1"/>
            <a:endParaRPr lang="cs-CZ" sz="1600" dirty="0"/>
          </a:p>
          <a:p>
            <a:pPr lvl="1"/>
            <a:endParaRPr lang="cs-CZ" sz="1400" dirty="0"/>
          </a:p>
          <a:p>
            <a:pPr lvl="1"/>
            <a:endParaRPr lang="cs-CZ" sz="1400" dirty="0"/>
          </a:p>
          <a:p>
            <a:pPr lvl="1"/>
            <a:endParaRPr lang="cs-CZ" sz="1400" dirty="0"/>
          </a:p>
          <a:p>
            <a:pPr lvl="1"/>
            <a:endParaRPr lang="cs-CZ" sz="1200" dirty="0"/>
          </a:p>
          <a:p>
            <a:pPr lvl="1"/>
            <a:endParaRPr lang="cs-CZ" sz="1400" dirty="0"/>
          </a:p>
          <a:p>
            <a:pPr marL="457200" lvl="1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870291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7E63FD-69D1-066F-914B-98CDAFAD5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Výstupy – mediální analýza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95A3F9-961D-7851-D206-D039D31F2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0629"/>
            <a:ext cx="8398079" cy="4994115"/>
          </a:xfrm>
        </p:spPr>
        <p:txBody>
          <a:bodyPr/>
          <a:lstStyle/>
          <a:p>
            <a:pPr marL="0" indent="0" algn="l">
              <a:buNone/>
            </a:pPr>
            <a:endParaRPr lang="cs-CZ" sz="1800" b="0" i="0" u="none" strike="noStrike" baseline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sz="1800" b="1" i="1" dirty="0">
                <a:effectLst/>
                <a:ea typeface="Calibri" panose="020F0502020204030204" pitchFamily="34" charset="0"/>
              </a:rPr>
              <a:t>Pomoc po tornádu – Hodonínsko a Břeclavsko</a:t>
            </a:r>
          </a:p>
          <a:p>
            <a:r>
              <a:rPr lang="cs-CZ" sz="1800" dirty="0">
                <a:effectLst/>
                <a:ea typeface="Calibri" panose="020F0502020204030204" pitchFamily="34" charset="0"/>
              </a:rPr>
              <a:t> 2 200 členů</a:t>
            </a:r>
          </a:p>
          <a:p>
            <a:r>
              <a:rPr lang="cs-CZ" sz="1800" dirty="0">
                <a:ea typeface="Calibri" panose="020F0502020204030204" pitchFamily="34" charset="0"/>
              </a:rPr>
              <a:t>komunikace řízená správcem</a:t>
            </a:r>
          </a:p>
          <a:p>
            <a:r>
              <a:rPr lang="cs-CZ" sz="1800" dirty="0">
                <a:ea typeface="Calibri" panose="020F0502020204030204" pitchFamily="34" charset="0"/>
              </a:rPr>
              <a:t>primárně organizační pokyny a pravidla pro pohyb v zasažených lokalitách</a:t>
            </a:r>
          </a:p>
          <a:p>
            <a:r>
              <a:rPr lang="cs-CZ" sz="1800" dirty="0">
                <a:ea typeface="Calibri" panose="020F0502020204030204" pitchFamily="34" charset="0"/>
              </a:rPr>
              <a:t>členění podle nabídky a poptávky</a:t>
            </a:r>
          </a:p>
          <a:p>
            <a:r>
              <a:rPr lang="cs-CZ" sz="1800" dirty="0">
                <a:effectLst/>
                <a:ea typeface="Calibri" panose="020F0502020204030204" pitchFamily="34" charset="0"/>
              </a:rPr>
              <a:t>komunitní podpora</a:t>
            </a:r>
          </a:p>
          <a:p>
            <a:r>
              <a:rPr lang="cs-CZ" sz="1800" dirty="0">
                <a:ea typeface="Calibri" panose="020F0502020204030204" pitchFamily="34" charset="0"/>
              </a:rPr>
              <a:t>dobrovolnické výzvy</a:t>
            </a:r>
          </a:p>
          <a:p>
            <a:pPr marL="0" indent="0">
              <a:buNone/>
            </a:pPr>
            <a:r>
              <a:rPr lang="cs-CZ" sz="1800" b="1" i="1" dirty="0">
                <a:effectLst/>
                <a:ea typeface="Calibri" panose="020F0502020204030204" pitchFamily="34" charset="0"/>
              </a:rPr>
              <a:t>Dobrovolnická pomoc po břeclavském tornádu</a:t>
            </a:r>
          </a:p>
          <a:p>
            <a:r>
              <a:rPr lang="cs-CZ" sz="1800" dirty="0"/>
              <a:t>30 tis. členů </a:t>
            </a:r>
          </a:p>
          <a:p>
            <a:r>
              <a:rPr lang="cs-CZ" sz="1800" dirty="0"/>
              <a:t>je stále aktivní</a:t>
            </a:r>
          </a:p>
          <a:p>
            <a:r>
              <a:rPr lang="cs-CZ" sz="1800" dirty="0"/>
              <a:t>nemá správce a jasnou strukturu</a:t>
            </a:r>
          </a:p>
          <a:p>
            <a:r>
              <a:rPr lang="cs-CZ" sz="1800" dirty="0"/>
              <a:t>tržiště nabídek a poptávek</a:t>
            </a:r>
          </a:p>
          <a:p>
            <a:pPr marL="0" indent="0">
              <a:buNone/>
            </a:pPr>
            <a:endParaRPr lang="cs-CZ" sz="18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endParaRPr lang="cs-CZ" sz="1800" i="1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dirty="0"/>
          </a:p>
          <a:p>
            <a:endParaRPr lang="cs-CZ" sz="1800" b="1" dirty="0"/>
          </a:p>
          <a:p>
            <a:pPr lvl="1"/>
            <a:endParaRPr lang="cs-CZ" sz="1600" dirty="0"/>
          </a:p>
          <a:p>
            <a:pPr lvl="1"/>
            <a:endParaRPr lang="cs-CZ" sz="1400" dirty="0"/>
          </a:p>
          <a:p>
            <a:pPr lvl="1"/>
            <a:endParaRPr lang="cs-CZ" sz="1400" dirty="0"/>
          </a:p>
          <a:p>
            <a:pPr lvl="1"/>
            <a:endParaRPr lang="cs-CZ" sz="1400" dirty="0"/>
          </a:p>
          <a:p>
            <a:pPr lvl="1"/>
            <a:endParaRPr lang="cs-CZ" sz="1200" dirty="0"/>
          </a:p>
          <a:p>
            <a:pPr lvl="1"/>
            <a:endParaRPr lang="cs-CZ" sz="1400" dirty="0"/>
          </a:p>
          <a:p>
            <a:pPr marL="457200" lvl="1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498050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7E63FD-69D1-066F-914B-98CDAFAD5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Výstupy – mediální analýza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95A3F9-961D-7851-D206-D039D31F2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8398079" cy="4994115"/>
          </a:xfrm>
        </p:spPr>
        <p:txBody>
          <a:bodyPr/>
          <a:lstStyle/>
          <a:p>
            <a:pPr marL="0" indent="0">
              <a:buNone/>
            </a:pPr>
            <a:endParaRPr lang="cs-CZ" sz="18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1800" b="1" dirty="0">
                <a:effectLst/>
                <a:ea typeface="Calibri" panose="020F0502020204030204" pitchFamily="34" charset="0"/>
              </a:rPr>
              <a:t>Doporučení:</a:t>
            </a:r>
            <a:endParaRPr lang="cs-CZ" sz="1800" dirty="0"/>
          </a:p>
          <a:p>
            <a:r>
              <a:rPr lang="cs-CZ" sz="1800" dirty="0"/>
              <a:t>tematicky strukturované obsah/skupiny</a:t>
            </a:r>
          </a:p>
          <a:p>
            <a:r>
              <a:rPr lang="cs-CZ" sz="1800" dirty="0"/>
              <a:t>nutnost správce/více správců</a:t>
            </a:r>
          </a:p>
          <a:p>
            <a:r>
              <a:rPr lang="cs-CZ" sz="1800" dirty="0"/>
              <a:t>moderovaný a aktualizovaný obsah</a:t>
            </a:r>
          </a:p>
          <a:p>
            <a:pPr lvl="1"/>
            <a:r>
              <a:rPr lang="cs-CZ" sz="1400" dirty="0"/>
              <a:t>problematika neaktuálních a zastaralých příspěvků</a:t>
            </a:r>
          </a:p>
          <a:p>
            <a:r>
              <a:rPr lang="cs-CZ" sz="1800" dirty="0"/>
              <a:t>spolupráce s KŠ a NNO</a:t>
            </a:r>
          </a:p>
          <a:p>
            <a:r>
              <a:rPr lang="cs-CZ" sz="1800" dirty="0"/>
              <a:t>zvyšování dosahu a sdílení spolupráce s celostátními médii</a:t>
            </a:r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endParaRPr lang="cs-CZ" sz="1800" i="1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dirty="0"/>
          </a:p>
          <a:p>
            <a:endParaRPr lang="cs-CZ" sz="1800" b="1" dirty="0"/>
          </a:p>
          <a:p>
            <a:pPr lvl="1"/>
            <a:endParaRPr lang="cs-CZ" sz="1600" dirty="0"/>
          </a:p>
          <a:p>
            <a:pPr lvl="1"/>
            <a:endParaRPr lang="cs-CZ" sz="1400" dirty="0"/>
          </a:p>
          <a:p>
            <a:pPr lvl="1"/>
            <a:endParaRPr lang="cs-CZ" sz="1400" dirty="0"/>
          </a:p>
          <a:p>
            <a:pPr lvl="1"/>
            <a:endParaRPr lang="cs-CZ" sz="1400" dirty="0"/>
          </a:p>
          <a:p>
            <a:pPr lvl="1"/>
            <a:endParaRPr lang="cs-CZ" sz="1200" dirty="0"/>
          </a:p>
          <a:p>
            <a:pPr lvl="1"/>
            <a:endParaRPr lang="cs-CZ" sz="1400" dirty="0"/>
          </a:p>
          <a:p>
            <a:pPr marL="457200" lvl="1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218357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7E63FD-69D1-066F-914B-98CDAFAD5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Výstupy – mediální analýza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95A3F9-961D-7851-D206-D039D31F2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461"/>
            <a:ext cx="10515600" cy="4851502"/>
          </a:xfrm>
        </p:spPr>
        <p:txBody>
          <a:bodyPr/>
          <a:lstStyle/>
          <a:p>
            <a:pPr marL="0" indent="0" algn="l">
              <a:buNone/>
            </a:pPr>
            <a:endParaRPr lang="cs-CZ" sz="1800" b="0" i="0" u="none" strike="noStrike" baseline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1"/>
            <a:endParaRPr lang="cs-CZ" sz="1400" dirty="0"/>
          </a:p>
          <a:p>
            <a:pPr marL="457200" lvl="1" indent="0">
              <a:buNone/>
            </a:pPr>
            <a:endParaRPr lang="cs-CZ" sz="14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4BF683F-0853-19D9-953A-20734F43F5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65227"/>
            <a:ext cx="10515599" cy="523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383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7E63FD-69D1-066F-914B-98CDAFAD5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práce s výstupy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95A3F9-961D-7851-D206-D039D31F2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9995"/>
            <a:ext cx="8398079" cy="4994115"/>
          </a:xfrm>
        </p:spPr>
        <p:txBody>
          <a:bodyPr/>
          <a:lstStyle/>
          <a:p>
            <a:pPr marL="0" indent="0">
              <a:buNone/>
            </a:pPr>
            <a:endParaRPr lang="cs-CZ" sz="18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1800" b="1" dirty="0">
                <a:effectLst/>
                <a:ea typeface="Calibri" panose="020F0502020204030204" pitchFamily="34" charset="0"/>
              </a:rPr>
              <a:t>Doporučení:</a:t>
            </a:r>
            <a:endParaRPr lang="cs-CZ" sz="1800" dirty="0"/>
          </a:p>
          <a:p>
            <a:r>
              <a:rPr lang="cs-CZ" sz="1800" dirty="0"/>
              <a:t>zástupcům obcí a orgánům krizového řízení</a:t>
            </a:r>
          </a:p>
          <a:p>
            <a:r>
              <a:rPr lang="cs-CZ" sz="1800" dirty="0"/>
              <a:t>zástupcům HZS</a:t>
            </a:r>
          </a:p>
          <a:p>
            <a:r>
              <a:rPr lang="cs-CZ" sz="1800" dirty="0"/>
              <a:t>NNO a nadacím</a:t>
            </a:r>
          </a:p>
          <a:p>
            <a:r>
              <a:rPr lang="cs-CZ" sz="1800" dirty="0"/>
              <a:t>dobrovolníkům/veřejnosti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b="1" dirty="0">
                <a:effectLst/>
                <a:ea typeface="Calibri" panose="020F0502020204030204" pitchFamily="34" charset="0"/>
              </a:rPr>
              <a:t>Potřeba další spolupráce a vzdělávání</a:t>
            </a:r>
          </a:p>
          <a:p>
            <a:r>
              <a:rPr lang="cs-CZ" sz="1800" dirty="0">
                <a:ea typeface="Calibri" panose="020F0502020204030204" pitchFamily="34" charset="0"/>
              </a:rPr>
              <a:t>posílení možností sdílení dat</a:t>
            </a:r>
          </a:p>
          <a:p>
            <a:r>
              <a:rPr lang="cs-CZ" sz="1800" dirty="0">
                <a:effectLst/>
                <a:ea typeface="Calibri" panose="020F0502020204030204" pitchFamily="34" charset="0"/>
              </a:rPr>
              <a:t>posilování znalostí procesů KŘ</a:t>
            </a:r>
          </a:p>
          <a:p>
            <a:r>
              <a:rPr lang="cs-CZ" sz="1800" dirty="0">
                <a:ea typeface="Calibri" panose="020F0502020204030204" pitchFamily="34" charset="0"/>
              </a:rPr>
              <a:t>podpora koordinace </a:t>
            </a:r>
            <a:endParaRPr lang="cs-CZ" sz="18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cs-CZ" sz="1800" b="1" dirty="0">
              <a:ea typeface="Calibri" panose="020F0502020204030204" pitchFamily="34" charset="0"/>
            </a:endParaRPr>
          </a:p>
          <a:p>
            <a:endParaRPr lang="cs-CZ" sz="1800" dirty="0"/>
          </a:p>
          <a:p>
            <a:pPr marL="0" indent="0">
              <a:buNone/>
            </a:pPr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endParaRPr lang="cs-CZ" sz="1800" i="1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dirty="0"/>
          </a:p>
          <a:p>
            <a:endParaRPr lang="cs-CZ" sz="1800" b="1" dirty="0"/>
          </a:p>
          <a:p>
            <a:pPr lvl="1"/>
            <a:endParaRPr lang="cs-CZ" sz="1600" dirty="0"/>
          </a:p>
          <a:p>
            <a:pPr lvl="1"/>
            <a:endParaRPr lang="cs-CZ" sz="1400" dirty="0"/>
          </a:p>
          <a:p>
            <a:pPr lvl="1"/>
            <a:endParaRPr lang="cs-CZ" sz="1400" dirty="0"/>
          </a:p>
          <a:p>
            <a:pPr lvl="1"/>
            <a:endParaRPr lang="cs-CZ" sz="1400" dirty="0"/>
          </a:p>
          <a:p>
            <a:pPr lvl="1"/>
            <a:endParaRPr lang="cs-CZ" sz="1200" dirty="0"/>
          </a:p>
          <a:p>
            <a:pPr lvl="1"/>
            <a:endParaRPr lang="cs-CZ" sz="1400" dirty="0"/>
          </a:p>
          <a:p>
            <a:pPr marL="457200" lvl="1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601851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7E63FD-69D1-066F-914B-98CDAFAD5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Partneři výzkumu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95A3F9-961D-7851-D206-D039D31F2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cs-CZ" sz="1800" b="0" i="0" u="none" strike="noStrike" baseline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ADRA</a:t>
            </a:r>
          </a:p>
          <a:p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</a:rPr>
              <a:t>Člověk v tísni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Diakonie ČCE</a:t>
            </a:r>
          </a:p>
          <a:p>
            <a:r>
              <a:rPr lang="cs-CZ" sz="1800" dirty="0" err="1">
                <a:solidFill>
                  <a:srgbClr val="000000"/>
                </a:solidFill>
                <a:latin typeface="Calibri" panose="020F0502020204030204" pitchFamily="34" charset="0"/>
              </a:rPr>
              <a:t>Donio</a:t>
            </a:r>
            <a:endParaRPr lang="cs-CZ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</a:rPr>
              <a:t>Nadace ČEZ</a:t>
            </a:r>
          </a:p>
          <a:p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</a:rPr>
              <a:t>Nadační fond Českého rozhlasu</a:t>
            </a:r>
          </a:p>
          <a:p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</a:rPr>
              <a:t>Nadace Karel Komárek </a:t>
            </a:r>
            <a:r>
              <a:rPr lang="cs-CZ" sz="1800" dirty="0" err="1">
                <a:solidFill>
                  <a:srgbClr val="000000"/>
                </a:solidFill>
                <a:latin typeface="Calibri" panose="020F0502020204030204" pitchFamily="34" charset="0"/>
              </a:rPr>
              <a:t>Family</a:t>
            </a: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latin typeface="Calibri" panose="020F0502020204030204" pitchFamily="34" charset="0"/>
              </a:rPr>
              <a:t>Foundation</a:t>
            </a:r>
            <a:endParaRPr lang="cs-CZ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</a:rPr>
              <a:t>Nadace VIA</a:t>
            </a:r>
          </a:p>
          <a:p>
            <a:endParaRPr lang="cs-CZ" sz="1800" b="0" i="0" u="none" strike="noStrike" baseline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3221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7E63FD-69D1-066F-914B-98CDAFAD5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cíl výzkumu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95A3F9-961D-7851-D206-D039D31F2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8507136" cy="4826845"/>
          </a:xfrm>
        </p:spPr>
        <p:txBody>
          <a:bodyPr/>
          <a:lstStyle/>
          <a:p>
            <a:pPr marL="0" indent="0">
              <a:buNone/>
            </a:pPr>
            <a:endParaRPr lang="cs-CZ" sz="18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Cílem výzkumu </a:t>
            </a: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</a:rPr>
              <a:t>bylo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zjistit: 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jak docházelo k distribuci forem pomoci (humanitární, psychosociální, materiální a další) v </a:t>
            </a: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</a:rPr>
              <a:t>zasaže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ných obcích, jakými způsoby a mechanismy, jak probíhal transfer směrem k příjemcům pomoci), jaká byla časová dynamika pomoci, 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jak je s odstupem času (koordinovaná) pomoc přijímána a hodnocena 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jaké měla (koordinovaná) pomoc dopady na úrovni domácností, byla účelná (podařilo se dosáhnout stanovených cílů) a efektivní?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9192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7E63FD-69D1-066F-914B-98CDAFAD5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Etapy výzkumu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95A3F9-961D-7851-D206-D039D31F2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0018"/>
            <a:ext cx="10515600" cy="4666945"/>
          </a:xfrm>
        </p:spPr>
        <p:txBody>
          <a:bodyPr/>
          <a:lstStyle/>
          <a:p>
            <a:pPr algn="l"/>
            <a:endParaRPr lang="cs-CZ" sz="1800" b="0" i="0" u="none" strike="noStrike" baseline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První etapa – analýza primárních a sekundárních informací o pomoci v obcích </a:t>
            </a:r>
          </a:p>
          <a:p>
            <a:pPr lvl="1"/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analýza médií</a:t>
            </a:r>
          </a:p>
          <a:p>
            <a:pPr lvl="1"/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systém a proces</a:t>
            </a:r>
            <a:r>
              <a:rPr lang="cs-CZ" sz="1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pomoci </a:t>
            </a:r>
            <a:endParaRPr lang="cs-CZ" sz="1600" b="0" i="0" u="none" strike="noStrike" baseline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Druhá etapa – kvalitativní výzkum</a:t>
            </a:r>
          </a:p>
          <a:p>
            <a:pPr lvl="1"/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hodnocení pomoci místními aktéry (komunita, zástupci obcí orgánů krizového řízení a IZS)</a:t>
            </a:r>
          </a:p>
          <a:p>
            <a:pPr lvl="1"/>
            <a:r>
              <a:rPr lang="cs-CZ" sz="1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biografický výzkum příjemců pomoci (členů domácností) </a:t>
            </a:r>
            <a:endParaRPr lang="cs-CZ" sz="1600" b="0" i="0" u="none" strike="noStrike" baseline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Třetí etapa – kvantitativní výzkum </a:t>
            </a:r>
          </a:p>
          <a:p>
            <a:pPr lvl="1"/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dotazníkové šetření</a:t>
            </a:r>
            <a:endParaRPr lang="cs-CZ" sz="1600" b="0" i="0" u="none" strike="noStrike" baseline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Čtvrtá etapa – zpracování publikačních výstupů a šíření výsledků</a:t>
            </a:r>
          </a:p>
          <a:p>
            <a:pPr lvl="1"/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zpracování výzkumné zprávy/publikace</a:t>
            </a:r>
          </a:p>
          <a:p>
            <a:pPr lvl="1"/>
            <a:r>
              <a:rPr lang="cs-CZ" sz="1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prezentace výsledků a doporučení na konferencích, odborných panelech</a:t>
            </a:r>
          </a:p>
          <a:p>
            <a:pPr lvl="1"/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medializace výsledků </a:t>
            </a:r>
            <a:r>
              <a:rPr lang="cs-CZ" sz="1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cs-CZ" sz="1600" b="0" i="0" u="none" strike="noStrike" baseline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389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7E63FD-69D1-066F-914B-98CDAFAD5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Výstupy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95A3F9-961D-7851-D206-D039D31F2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cs-CZ" sz="1800" b="0" i="0" u="none" strike="noStrike" baseline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FE87F42-9917-CA1F-2255-3472433B61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74160"/>
            <a:ext cx="10515600" cy="504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392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7E63FD-69D1-066F-914B-98CDAFAD5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Výstupy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95A3F9-961D-7851-D206-D039D31F2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461"/>
            <a:ext cx="8993697" cy="4851502"/>
          </a:xfrm>
        </p:spPr>
        <p:txBody>
          <a:bodyPr/>
          <a:lstStyle/>
          <a:p>
            <a:pPr marL="0" indent="0" algn="l">
              <a:buNone/>
            </a:pPr>
            <a:endParaRPr lang="cs-CZ" sz="1800" b="0" i="0" u="none" strike="noStrike" baseline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sz="1800" b="1" dirty="0"/>
              <a:t>Organizace pomoci</a:t>
            </a:r>
          </a:p>
          <a:p>
            <a:pPr lvl="1"/>
            <a:r>
              <a:rPr lang="cs-CZ" sz="1600" dirty="0"/>
              <a:t>nejlépe hodnocená oblast</a:t>
            </a:r>
          </a:p>
          <a:p>
            <a:pPr lvl="1"/>
            <a:r>
              <a:rPr lang="cs-CZ" sz="1600" dirty="0"/>
              <a:t>významné ocenění práce složek IZS</a:t>
            </a:r>
            <a:endParaRPr lang="cs-CZ" sz="1800" dirty="0"/>
          </a:p>
          <a:p>
            <a:pPr marL="0" indent="0">
              <a:buNone/>
            </a:pPr>
            <a:r>
              <a:rPr lang="cs-CZ" sz="1800" b="1" dirty="0"/>
              <a:t>Srozumitelnost pomoci</a:t>
            </a:r>
          </a:p>
          <a:p>
            <a:pPr lvl="1"/>
            <a:r>
              <a:rPr lang="cs-CZ" sz="1600" dirty="0"/>
              <a:t>resp. by uvítali zlepšení komunikace</a:t>
            </a:r>
          </a:p>
          <a:p>
            <a:pPr marL="0" indent="0">
              <a:buNone/>
            </a:pPr>
            <a:r>
              <a:rPr lang="cs-CZ" sz="1800" b="1" dirty="0"/>
              <a:t>Transparentnost pomoci</a:t>
            </a:r>
          </a:p>
          <a:p>
            <a:pPr lvl="1"/>
            <a:r>
              <a:rPr lang="cs-CZ" sz="1600" dirty="0"/>
              <a:t>resp. by uvítali lepší evidenci distribuce pomoci a transparentní přehled o tom, kdo pomoc využívá a zda ji skutečně potřebuje</a:t>
            </a:r>
          </a:p>
          <a:p>
            <a:pPr marL="0" indent="0">
              <a:buNone/>
            </a:pPr>
            <a:r>
              <a:rPr lang="cs-CZ" sz="1800" b="1" dirty="0"/>
              <a:t>Spravedlnost poskytování pomoci</a:t>
            </a:r>
          </a:p>
          <a:p>
            <a:pPr lvl="1"/>
            <a:r>
              <a:rPr lang="cs-CZ" sz="1600" dirty="0"/>
              <a:t>nejhůře hodnocený aspekt pomoci, vnímání nerovnosti v rozdělování pomoci</a:t>
            </a:r>
          </a:p>
          <a:p>
            <a:pPr lvl="1"/>
            <a:r>
              <a:rPr lang="cs-CZ" sz="1600" dirty="0"/>
              <a:t>resp. zmiňují, že pomoc čerpali i lidé, kteří ji nepotřebovali</a:t>
            </a:r>
          </a:p>
          <a:p>
            <a:pPr lvl="1"/>
            <a:r>
              <a:rPr lang="cs-CZ" sz="1600" dirty="0"/>
              <a:t>na tuto otázku současně odpovědělo nejméně respondentů, necítili potřebný odstup a míru objektivity</a:t>
            </a:r>
          </a:p>
          <a:p>
            <a:pPr lvl="1"/>
            <a:endParaRPr lang="cs-CZ" sz="1400" dirty="0"/>
          </a:p>
          <a:p>
            <a:pPr marL="457200" lvl="1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832399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7E63FD-69D1-066F-914B-98CDAFAD5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Výstupy – </a:t>
            </a:r>
            <a:r>
              <a:rPr lang="cs-CZ" dirty="0" err="1"/>
              <a:t>focus</a:t>
            </a:r>
            <a:r>
              <a:rPr lang="cs-CZ" dirty="0"/>
              <a:t> </a:t>
            </a:r>
            <a:r>
              <a:rPr lang="cs-CZ" dirty="0" err="1"/>
              <a:t>group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95A3F9-961D-7851-D206-D039D31F2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461"/>
            <a:ext cx="10515600" cy="4851502"/>
          </a:xfrm>
        </p:spPr>
        <p:txBody>
          <a:bodyPr/>
          <a:lstStyle/>
          <a:p>
            <a:pPr marL="0" indent="0" algn="l">
              <a:buNone/>
            </a:pPr>
            <a:endParaRPr lang="cs-CZ" sz="1800" b="0" i="0" u="none" strike="noStrike" baseline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sz="1800" b="1" dirty="0"/>
              <a:t>ORP Hodonín</a:t>
            </a:r>
          </a:p>
          <a:p>
            <a:pPr lvl="1"/>
            <a:r>
              <a:rPr lang="cs-CZ" sz="1600" dirty="0"/>
              <a:t>celkové hodnocení systému pomoci jako funkční a koordinované</a:t>
            </a:r>
          </a:p>
          <a:p>
            <a:pPr lvl="1"/>
            <a:r>
              <a:rPr lang="cs-CZ" sz="1600" dirty="0"/>
              <a:t>vnímání role a dostupnosti velitele zásahu HZS</a:t>
            </a:r>
          </a:p>
          <a:p>
            <a:pPr lvl="2"/>
            <a:r>
              <a:rPr lang="cs-CZ" sz="1200" dirty="0"/>
              <a:t>velmi vytížený a obtížně dostupný pro některá rozhodnutí – schvalovací procesy, objednávání techniky</a:t>
            </a:r>
          </a:p>
          <a:p>
            <a:pPr lvl="2"/>
            <a:r>
              <a:rPr lang="cs-CZ" sz="1200" dirty="0"/>
              <a:t>pouze jeden velitel na více lokalit</a:t>
            </a:r>
          </a:p>
          <a:p>
            <a:pPr lvl="2"/>
            <a:r>
              <a:rPr lang="cs-CZ" sz="1200" dirty="0"/>
              <a:t>vyjasňování kompetencí a hrazení nákladů především v počátku události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b="1" dirty="0"/>
              <a:t>Zástupci HZS</a:t>
            </a:r>
          </a:p>
          <a:p>
            <a:pPr lvl="1"/>
            <a:r>
              <a:rPr lang="cs-CZ" sz="1600" dirty="0"/>
              <a:t>chybějící platforma (aplikace, databáze) pro sdílení dat s dalšími pomáhajícími </a:t>
            </a:r>
          </a:p>
          <a:p>
            <a:pPr lvl="1"/>
            <a:r>
              <a:rPr lang="cs-CZ" sz="1600" dirty="0"/>
              <a:t>doporučení pro zřízení pracovní skupiny humanitární pomoci, která by se zapojila do zasedání KŠ kraje</a:t>
            </a:r>
          </a:p>
          <a:p>
            <a:pPr lvl="2"/>
            <a:r>
              <a:rPr lang="cs-CZ" sz="1200" dirty="0"/>
              <a:t>úkolem skupiny by měla být i koordinace dobrovolnické pomoci v místě MU</a:t>
            </a:r>
          </a:p>
          <a:p>
            <a:pPr lvl="1"/>
            <a:r>
              <a:rPr lang="cs-CZ" sz="1600" dirty="0"/>
              <a:t>přesnější vymezení termínu humanitární pomoc</a:t>
            </a:r>
          </a:p>
          <a:p>
            <a:pPr lvl="1"/>
            <a:endParaRPr lang="cs-CZ" sz="1400" dirty="0"/>
          </a:p>
          <a:p>
            <a:pPr lvl="1"/>
            <a:endParaRPr lang="cs-CZ" sz="1400" dirty="0"/>
          </a:p>
          <a:p>
            <a:pPr lvl="1"/>
            <a:endParaRPr lang="cs-CZ" sz="1400" dirty="0"/>
          </a:p>
          <a:p>
            <a:pPr lvl="1"/>
            <a:endParaRPr lang="cs-CZ" sz="1200" dirty="0"/>
          </a:p>
          <a:p>
            <a:pPr lvl="1"/>
            <a:endParaRPr lang="cs-CZ" sz="1400" dirty="0"/>
          </a:p>
          <a:p>
            <a:pPr marL="457200" lvl="1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114114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7E63FD-69D1-066F-914B-98CDAFAD5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Výstupy – </a:t>
            </a:r>
            <a:r>
              <a:rPr lang="cs-CZ" dirty="0" err="1"/>
              <a:t>focus</a:t>
            </a:r>
            <a:r>
              <a:rPr lang="cs-CZ" dirty="0"/>
              <a:t> </a:t>
            </a:r>
            <a:r>
              <a:rPr lang="cs-CZ" dirty="0" err="1"/>
              <a:t>group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95A3F9-961D-7851-D206-D039D31F2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2848"/>
            <a:ext cx="10515600" cy="4994115"/>
          </a:xfrm>
        </p:spPr>
        <p:txBody>
          <a:bodyPr/>
          <a:lstStyle/>
          <a:p>
            <a:pPr marL="0" indent="0" algn="l">
              <a:buNone/>
            </a:pPr>
            <a:endParaRPr lang="cs-CZ" sz="1800" b="0" i="0" u="none" strike="noStrike" baseline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sz="1800" b="1" dirty="0"/>
              <a:t>Zástupci nadací</a:t>
            </a:r>
          </a:p>
          <a:p>
            <a:pPr lvl="1"/>
            <a:r>
              <a:rPr lang="cs-CZ" sz="1600" dirty="0"/>
              <a:t>pozitivní hodnocení spolupráce konsorcia</a:t>
            </a:r>
          </a:p>
          <a:p>
            <a:pPr lvl="2"/>
            <a:r>
              <a:rPr lang="cs-CZ" sz="1200" dirty="0"/>
              <a:t>dohoda proběhla krátce po začátku události</a:t>
            </a:r>
          </a:p>
          <a:p>
            <a:pPr lvl="2"/>
            <a:r>
              <a:rPr lang="cs-CZ" sz="1200" dirty="0"/>
              <a:t>jednotný přístup a kritéria k distribuci finanční pomoci</a:t>
            </a:r>
          </a:p>
          <a:p>
            <a:pPr lvl="1"/>
            <a:r>
              <a:rPr lang="cs-CZ" sz="1600" dirty="0"/>
              <a:t>společná komunikace</a:t>
            </a:r>
          </a:p>
          <a:p>
            <a:pPr lvl="2"/>
            <a:r>
              <a:rPr lang="cs-CZ" sz="1200" dirty="0"/>
              <a:t>může zefektivnit práci a průběžnou prezentaci postupu pomoci</a:t>
            </a:r>
            <a:endParaRPr lang="cs-CZ" sz="1600" dirty="0"/>
          </a:p>
          <a:p>
            <a:pPr lvl="1"/>
            <a:r>
              <a:rPr lang="cs-CZ" sz="1600" dirty="0"/>
              <a:t>nemají dostatečné kapacity a znalost terénu, NNO tohle umí</a:t>
            </a:r>
          </a:p>
          <a:p>
            <a:pPr lvl="1"/>
            <a:endParaRPr lang="cs-CZ" sz="1600" dirty="0"/>
          </a:p>
          <a:p>
            <a:pPr lvl="2"/>
            <a:endParaRPr lang="cs-CZ" sz="1800" dirty="0"/>
          </a:p>
          <a:p>
            <a:pPr marL="0" indent="0">
              <a:buNone/>
            </a:pPr>
            <a:r>
              <a:rPr lang="cs-CZ" sz="1800" b="1" dirty="0"/>
              <a:t>Zástupci NNO</a:t>
            </a:r>
          </a:p>
          <a:p>
            <a:pPr lvl="1"/>
            <a:r>
              <a:rPr lang="cs-CZ" sz="1600" dirty="0"/>
              <a:t>potíže s mobilním signálem (komunikace a datové přenosy)</a:t>
            </a:r>
          </a:p>
          <a:p>
            <a:pPr lvl="1"/>
            <a:r>
              <a:rPr lang="cs-CZ" sz="1600" dirty="0"/>
              <a:t>koordinace dobrovolnické pomoci (možnosti a podmínky)</a:t>
            </a:r>
          </a:p>
          <a:p>
            <a:pPr lvl="1"/>
            <a:r>
              <a:rPr lang="cs-CZ" sz="1600" dirty="0"/>
              <a:t>satelitní a mapové podklady + letecké snímkování</a:t>
            </a:r>
          </a:p>
          <a:p>
            <a:pPr lvl="1"/>
            <a:r>
              <a:rPr lang="cs-CZ" sz="1600" dirty="0"/>
              <a:t>překrývající se terénní šetření</a:t>
            </a:r>
          </a:p>
          <a:p>
            <a:pPr lvl="1"/>
            <a:endParaRPr lang="cs-CZ" sz="1600" dirty="0"/>
          </a:p>
          <a:p>
            <a:pPr lvl="1"/>
            <a:endParaRPr lang="cs-CZ" sz="1400" dirty="0"/>
          </a:p>
          <a:p>
            <a:pPr lvl="1"/>
            <a:endParaRPr lang="cs-CZ" sz="1400" dirty="0"/>
          </a:p>
          <a:p>
            <a:pPr lvl="1"/>
            <a:endParaRPr lang="cs-CZ" sz="1400" dirty="0"/>
          </a:p>
          <a:p>
            <a:pPr lvl="1"/>
            <a:endParaRPr lang="cs-CZ" sz="1200" dirty="0"/>
          </a:p>
          <a:p>
            <a:pPr lvl="1"/>
            <a:endParaRPr lang="cs-CZ" sz="1400" dirty="0"/>
          </a:p>
          <a:p>
            <a:pPr marL="457200" lvl="1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297237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7E63FD-69D1-066F-914B-98CDAFAD5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Výstupy – </a:t>
            </a:r>
            <a:r>
              <a:rPr lang="cs-CZ" dirty="0" err="1"/>
              <a:t>focus</a:t>
            </a:r>
            <a:r>
              <a:rPr lang="cs-CZ" dirty="0"/>
              <a:t> </a:t>
            </a:r>
            <a:r>
              <a:rPr lang="cs-CZ" dirty="0" err="1"/>
              <a:t>group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95A3F9-961D-7851-D206-D039D31F2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8760"/>
            <a:ext cx="10515600" cy="4994115"/>
          </a:xfrm>
        </p:spPr>
        <p:txBody>
          <a:bodyPr/>
          <a:lstStyle/>
          <a:p>
            <a:pPr marL="0" indent="0" algn="l">
              <a:buNone/>
            </a:pPr>
            <a:endParaRPr lang="cs-CZ" sz="1800" b="0" i="0" u="none" strike="noStrike" baseline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sz="1800" b="1" dirty="0"/>
              <a:t>Zástupci zasažených obcí</a:t>
            </a:r>
          </a:p>
          <a:p>
            <a:r>
              <a:rPr lang="cs-CZ" sz="1800" dirty="0"/>
              <a:t>pozitivní vnímání pomoci (dobrovolníci a zástupci NNO v úzkém kontaktu)</a:t>
            </a:r>
          </a:p>
          <a:p>
            <a:r>
              <a:rPr lang="cs-CZ" sz="1800" dirty="0"/>
              <a:t>pozitivní hodnocení IZS (jako celku) a dále opakovaně HZS ( v místě, kde působila AČR rovněž ocenění)</a:t>
            </a:r>
          </a:p>
          <a:p>
            <a:r>
              <a:rPr lang="cs-CZ" sz="1800" dirty="0"/>
              <a:t>odlišné hodnocení koordinace pomoci a komunikace (v různých obcích)</a:t>
            </a:r>
          </a:p>
          <a:p>
            <a:pPr lvl="1"/>
            <a:r>
              <a:rPr lang="cs-CZ" sz="1400" dirty="0"/>
              <a:t>problémy s předáváním informací</a:t>
            </a:r>
          </a:p>
          <a:p>
            <a:pPr lvl="1"/>
            <a:r>
              <a:rPr lang="cs-CZ" sz="1400" dirty="0"/>
              <a:t>odmítání pomoci zvenčí</a:t>
            </a:r>
          </a:p>
          <a:p>
            <a:pPr lvl="1"/>
            <a:r>
              <a:rPr lang="cs-CZ" sz="1400" dirty="0"/>
              <a:t>nejasná manipulace s materiální pomocí a nejasná evidence</a:t>
            </a:r>
          </a:p>
          <a:p>
            <a:pPr lvl="1"/>
            <a:r>
              <a:rPr lang="cs-CZ" sz="1400" dirty="0"/>
              <a:t>špatná komunikace obce a KŠ</a:t>
            </a:r>
          </a:p>
          <a:p>
            <a:pPr lvl="1"/>
            <a:r>
              <a:rPr lang="cs-CZ" sz="1400" dirty="0"/>
              <a:t>nejasná a průběžně se měnící pravidla dotačního programu „Živel“</a:t>
            </a:r>
          </a:p>
          <a:p>
            <a:pPr lvl="1"/>
            <a:r>
              <a:rPr lang="cs-CZ" sz="1400" dirty="0"/>
              <a:t>předražování materiálu a oprav </a:t>
            </a:r>
          </a:p>
          <a:p>
            <a:pPr lvl="1"/>
            <a:r>
              <a:rPr lang="cs-CZ" sz="1400" dirty="0"/>
              <a:t>v jednotlivých případech podvodné firmy</a:t>
            </a:r>
          </a:p>
          <a:p>
            <a:endParaRPr lang="cs-CZ" sz="1800" dirty="0"/>
          </a:p>
          <a:p>
            <a:endParaRPr lang="cs-CZ" sz="1800" dirty="0"/>
          </a:p>
          <a:p>
            <a:endParaRPr lang="cs-CZ" sz="1800" b="1" dirty="0"/>
          </a:p>
          <a:p>
            <a:pPr lvl="1"/>
            <a:endParaRPr lang="cs-CZ" sz="1600" dirty="0"/>
          </a:p>
          <a:p>
            <a:pPr lvl="1"/>
            <a:endParaRPr lang="cs-CZ" sz="1400" dirty="0"/>
          </a:p>
          <a:p>
            <a:pPr lvl="1"/>
            <a:endParaRPr lang="cs-CZ" sz="1400" dirty="0"/>
          </a:p>
          <a:p>
            <a:pPr lvl="1"/>
            <a:endParaRPr lang="cs-CZ" sz="1400" dirty="0"/>
          </a:p>
          <a:p>
            <a:pPr lvl="1"/>
            <a:endParaRPr lang="cs-CZ" sz="1200" dirty="0"/>
          </a:p>
          <a:p>
            <a:pPr lvl="1"/>
            <a:endParaRPr lang="cs-CZ" sz="1400" dirty="0"/>
          </a:p>
          <a:p>
            <a:pPr marL="457200" lvl="1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230263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7E63FD-69D1-066F-914B-98CDAFAD5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Výstupy – mediální analýza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95A3F9-961D-7851-D206-D039D31F2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8760"/>
            <a:ext cx="8398079" cy="4994115"/>
          </a:xfrm>
        </p:spPr>
        <p:txBody>
          <a:bodyPr/>
          <a:lstStyle/>
          <a:p>
            <a:pPr marL="0" indent="0" algn="l">
              <a:buNone/>
            </a:pPr>
            <a:endParaRPr lang="cs-CZ" sz="1800" b="0" i="0" u="none" strike="noStrike" baseline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Role médií je v procesu pomoci a krizové komunikace klíčová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: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média mobilizovala veřejnost a do místa nasměřovala různé druhy pomoci i informací. Na jednu stranu umožnila upoutat pozornost, na druhou stranu šířila různě kvalitní informace (až dezinformace), které humanitární pomoc v místě ztěžovaly. </a:t>
            </a:r>
            <a:endParaRPr lang="cs-CZ" sz="1800" dirty="0"/>
          </a:p>
          <a:p>
            <a:endParaRPr lang="cs-CZ" sz="1800" dirty="0"/>
          </a:p>
          <a:p>
            <a:pPr marL="0" indent="0">
              <a:buNone/>
            </a:pPr>
            <a:r>
              <a:rPr lang="cs-CZ" sz="1800" b="1" dirty="0"/>
              <a:t>Tradiční média:</a:t>
            </a:r>
          </a:p>
          <a:p>
            <a:r>
              <a:rPr lang="cs-CZ" sz="1800" dirty="0"/>
              <a:t>celostátní </a:t>
            </a:r>
          </a:p>
          <a:p>
            <a:r>
              <a:rPr lang="cs-CZ" sz="1800" dirty="0"/>
              <a:t>regionální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b="1" dirty="0"/>
              <a:t>Nová média:</a:t>
            </a:r>
          </a:p>
          <a:p>
            <a:r>
              <a:rPr lang="cs-CZ" sz="1800" dirty="0"/>
              <a:t>sociální sítě</a:t>
            </a:r>
          </a:p>
          <a:p>
            <a:endParaRPr lang="cs-CZ" sz="1800" b="1" dirty="0"/>
          </a:p>
          <a:p>
            <a:pPr lvl="1"/>
            <a:endParaRPr lang="cs-CZ" sz="1600" dirty="0"/>
          </a:p>
          <a:p>
            <a:pPr lvl="1"/>
            <a:endParaRPr lang="cs-CZ" sz="1400" dirty="0"/>
          </a:p>
          <a:p>
            <a:pPr lvl="1"/>
            <a:endParaRPr lang="cs-CZ" sz="1400" dirty="0"/>
          </a:p>
          <a:p>
            <a:pPr lvl="1"/>
            <a:endParaRPr lang="cs-CZ" sz="1400" dirty="0"/>
          </a:p>
          <a:p>
            <a:pPr lvl="1"/>
            <a:endParaRPr lang="cs-CZ" sz="1200" dirty="0"/>
          </a:p>
          <a:p>
            <a:pPr lvl="1"/>
            <a:endParaRPr lang="cs-CZ" sz="1400" dirty="0"/>
          </a:p>
          <a:p>
            <a:pPr marL="457200" lvl="1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3721233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766</Words>
  <Application>Microsoft Office PowerPoint</Application>
  <PresentationFormat>Širokoúhlá obrazovka</PresentationFormat>
  <Paragraphs>212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Motiv Office</vt:lpstr>
      <vt:lpstr>Evaluace dopadů pomoci v obcích zasažených tornádem v roce 2021 </vt:lpstr>
      <vt:lpstr>Hlavní cíl výzkumu</vt:lpstr>
      <vt:lpstr>Etapy výzkumu</vt:lpstr>
      <vt:lpstr>Výstupy</vt:lpstr>
      <vt:lpstr>Výstupy</vt:lpstr>
      <vt:lpstr>Výstupy – focus group</vt:lpstr>
      <vt:lpstr>Výstupy – focus group</vt:lpstr>
      <vt:lpstr>Výstupy – focus group</vt:lpstr>
      <vt:lpstr>Výstupy – mediální analýza</vt:lpstr>
      <vt:lpstr>Výstupy – mediální analýza</vt:lpstr>
      <vt:lpstr>Výstupy – mediální analýza</vt:lpstr>
      <vt:lpstr>Výstupy – mediální analýza</vt:lpstr>
      <vt:lpstr>Výstupy – mediální analýza</vt:lpstr>
      <vt:lpstr>Další práce s výstupy</vt:lpstr>
      <vt:lpstr>Partneři výzkumu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Evaluace dopadů pomoci v obcích zasažených tornádem v roce 2021 </dc:title>
  <dc:creator>Josef Koláček | ADRA</dc:creator>
  <cp:lastModifiedBy>Josef Koláček | ADRA</cp:lastModifiedBy>
  <cp:revision>2</cp:revision>
  <dcterms:created xsi:type="dcterms:W3CDTF">2023-11-27T15:49:01Z</dcterms:created>
  <dcterms:modified xsi:type="dcterms:W3CDTF">2023-11-29T06:25:38Z</dcterms:modified>
</cp:coreProperties>
</file>