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3" r:id="rId3"/>
    <p:sldId id="293" r:id="rId4"/>
    <p:sldId id="286" r:id="rId5"/>
    <p:sldId id="294" r:id="rId6"/>
    <p:sldId id="289" r:id="rId7"/>
    <p:sldId id="291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92" r:id="rId25"/>
    <p:sldId id="311" r:id="rId26"/>
    <p:sldId id="312" r:id="rId27"/>
    <p:sldId id="278" r:id="rId28"/>
  </p:sldIdLst>
  <p:sldSz cx="12192000" cy="6858000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142"/>
    <a:srgbClr val="E0AD12"/>
    <a:srgbClr val="404040"/>
    <a:srgbClr val="0057A6"/>
    <a:srgbClr val="F2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7"/>
    <p:restoredTop sz="94497"/>
  </p:normalViewPr>
  <p:slideViewPr>
    <p:cSldViewPr snapToGrid="0" snapToObjects="1">
      <p:cViewPr varScale="1">
        <p:scale>
          <a:sx n="100" d="100"/>
          <a:sy n="100" d="100"/>
        </p:scale>
        <p:origin x="78" y="570"/>
      </p:cViewPr>
      <p:guideLst>
        <p:guide orient="horz" pos="1865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9A53-34C6-422C-A57D-45CF316BC0D4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464E1-F5A6-4B9A-9233-74CBE921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2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8CF0-79B1-3347-AD71-E95D72AF73D1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0FE2-E1E2-904A-9DC4-AE7CD282C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1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28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14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0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97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29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Koordinátor mobilních týmů nebo koordinátor v ACP může být člověk z NNO.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23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83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992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982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27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17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14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54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097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969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449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složka </a:t>
            </a:r>
            <a:endParaRPr lang="cs-CZ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842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6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grafický prvek</a:t>
            </a:r>
            <a:r>
              <a:rPr lang="cs-CZ" b="1" baseline="0" dirty="0" smtClean="0"/>
              <a:t> (žebřík).</a:t>
            </a:r>
            <a:r>
              <a:rPr lang="cs-CZ" b="1" dirty="0" smtClean="0"/>
              <a:t> </a:t>
            </a:r>
            <a:r>
              <a:rPr lang="cs-CZ" b="0" dirty="0" smtClean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18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70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5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09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33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Strana s textem obsahuje: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vlastní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grafický prvek</a:t>
            </a:r>
            <a:r>
              <a:rPr lang="cs-CZ" b="1" baseline="0" dirty="0" smtClean="0"/>
              <a:t> (žebřík).</a:t>
            </a:r>
            <a:r>
              <a:rPr lang="cs-CZ" b="1" dirty="0" smtClean="0"/>
              <a:t> </a:t>
            </a:r>
            <a:r>
              <a:rPr lang="cs-CZ" b="0" dirty="0" smtClean="0"/>
              <a:t>Použití grafického prvku je volitelné v případech, kdy např. zasahuje do textu nebo znemožňuje viditelnost ostatních prvků (graf, tabulka apod.)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3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277A9-B856-B340-A530-C17304BC1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78F563-369C-5A4D-BE0B-E453AFC07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B487DC-16D5-404C-8B81-2B280851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FECD-1E72-FB41-8822-A3BE64C4A68B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EDC41-B482-AA49-9E6E-DFAD5097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FABB0B-0B4A-5745-B92C-630E3B2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68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BD7EE-2445-A949-8828-586BCF9F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56447F-6070-B14D-A12B-36EBE5386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407008-C721-A84E-9626-E4030841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96FD7-A432-4746-854C-0B74EBBD8F67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8E526A-B29E-604A-8486-869B348B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F6A71B3-D04E-6249-9E9C-8BA23925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7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6038F3-F8CD-474E-B20F-F83DBB70C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71C673-4974-6B47-A2C0-5D72D0060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80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565C9-025B-4949-9695-982F17AF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F3627A-21FC-434E-BF44-B9A9C5264816}" type="datetime1">
              <a:rPr lang="cs-CZ" smtClean="0"/>
              <a:t>28.11.2023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6DAFA-678B-F441-BC77-761335F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8D9D307-D5C4-7C40-95F9-10C32503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89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094A-4C53-C04C-AB9D-79E70A3D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979426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18358-54B0-AF45-8ED9-AB51D8D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979426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37743-36B8-0949-B1C0-EA9411A6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C6A972D7-40FB-7448-ABC9-75460B0AC77B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FA544-CC97-034E-814C-AD089528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0F2DB-CC55-C748-8335-7B96508B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8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F1471-C045-224D-9CE9-DFA1BBC2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709738"/>
            <a:ext cx="109857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76514C-6F82-4B44-A8F3-110BEDE0F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0" y="4589463"/>
            <a:ext cx="109857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FA0E9-EAF8-F64E-9C03-8D5A46A5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D6C130-4171-BE48-A595-58627B83BEDD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DB7C0-52C0-FA4E-A59C-2F2162D7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A27FA98-4ED8-1E42-B165-3ACEA9CF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1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7B83F-591C-6544-8C80-989527A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BE7A3-64A0-2141-A40E-BA5EA6ECD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E0F868-95BE-0947-9F25-44C905AD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269BF5-50F6-1943-8EF1-B347D1D7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71B4CC-30CC-C84D-B37C-1D78428F706F}" type="datetime1">
              <a:rPr lang="cs-CZ" smtClean="0"/>
              <a:t>28.11.2023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9F227D-6041-8B4C-9771-D402AC4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28E6BE9-49C5-6343-8BEE-4A8282FC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1208-0496-AE48-92ED-8FE9DAA3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6D7D0D-5470-7F48-B7B2-A634FFC2D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17AAF6-02DE-F042-87BF-E61CB6C7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F3AD56-C70B-7C48-8A70-8AEE002C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FCD428-0BB3-F641-88ED-ABC421CB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3BFD8E-9D31-794A-BE6E-28ADEDE9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16E-3ED8-D545-8305-7D4911F0F6BA}" type="datetime1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D24D3-B108-DF43-A3B2-8A6920D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7817CD-2939-C443-8278-6232A37A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1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73AF-5781-6C45-B4AA-D8FED419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8E6DD-BF8B-C04D-9C5B-84AF5CA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F33CD-EA7B-EA43-B9F2-E3A74D3A4D9F}" type="datetime1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2ABB76-0B49-9242-ABA7-058A45DC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7C415-DA57-DD4C-B655-74996FC6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09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00CAC2-FBBA-BC4F-8A91-351E5A02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C6E06C-F1D6-5648-BEA0-76B0B02DE5F1}" type="datetime1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221D91-ABB4-EE45-8816-6F48DA53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00ABDB3-A6E7-2241-A147-34B7B9CC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1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3CC6-1246-B749-864B-7653371D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27222-7D78-A645-B057-50E23952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061CF6-61BA-4B45-825E-276289E1A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A2D11B-E227-0544-A9DB-0F59E3DD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B5FD3E-B57D-354C-B782-2DF547263C92}" type="datetime1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7CB9F-B0C7-0643-BA79-CFF6160C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0037CCB-F8FB-8A48-AD92-98704492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20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93D03-C38C-7B4B-A843-8956A31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068AC1-89CD-374D-A090-6A825571F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3E93CE-6D1A-0540-A84D-B248B350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CB789-C2AA-E14C-9919-1D26B4C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E13988-DBCB-D744-A4E7-B79542CFFA41}" type="datetime1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723E0C-A692-AA4D-A4CA-619D6B13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EC20064-E107-294C-A7E1-9046C285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11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DE18C3-C62E-E746-BEFE-C2078C26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862522-D00E-0C4B-AB86-D3F180293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9AB39-B66C-D34D-A457-BC0221FC2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356B-2686-4E4B-9D67-E15ED1BF0E7C}" type="datetime1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C47C4-E520-544B-9452-37F6FF611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6516-3674-DE4E-8561-51C7C0DA48A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Zástupný symbol pro zápatí 14">
            <a:extLst>
              <a:ext uri="{FF2B5EF4-FFF2-40B4-BE49-F238E27FC236}">
                <a16:creationId xmlns:a16="http://schemas.microsoft.com/office/drawing/2014/main" id="{7F832A9E-3B6C-874C-84F2-A415A0CAD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HZS ČR</a:t>
            </a:r>
          </a:p>
        </p:txBody>
      </p:sp>
    </p:spTree>
    <p:extLst>
      <p:ext uri="{BB962C8B-B14F-4D97-AF65-F5344CB8AC3E}">
        <p14:creationId xmlns:p14="http://schemas.microsoft.com/office/powerpoint/2010/main" val="28048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117B7C2-192D-694C-B65D-118FDE20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079" y="-27117"/>
            <a:ext cx="1490875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F5351F-68A2-5C44-9658-C2BC1725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56" y="4645760"/>
            <a:ext cx="10587193" cy="849744"/>
          </a:xfrm>
        </p:spPr>
        <p:txBody>
          <a:bodyPr anchor="t">
            <a:noAutofit/>
          </a:bodyPr>
          <a:lstStyle/>
          <a:p>
            <a:pPr algn="l"/>
            <a:r>
              <a:rPr lang="cs-CZ" sz="5000" b="1" dirty="0" smtClean="0">
                <a:solidFill>
                  <a:schemeClr val="bg1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Novelizace STČ 12/IZS</a:t>
            </a:r>
            <a:endParaRPr lang="cs-CZ" sz="5000" b="1" dirty="0">
              <a:solidFill>
                <a:schemeClr val="bg1"/>
              </a:solidFill>
              <a:latin typeface="Arial Black" panose="020B0604020202020204" pitchFamily="34" charset="0"/>
              <a:ea typeface="Tahoma" panose="020B060403050404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B25839-BD6F-E74A-BF2A-DE2CB344F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56" y="5627787"/>
            <a:ext cx="3852437" cy="535406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Martina Wolf Čapková</a:t>
            </a:r>
          </a:p>
          <a:p>
            <a:pPr algn="l"/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1B6BAA7-6FB9-CC43-8822-47C52BC5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994" y="564776"/>
            <a:ext cx="1225230" cy="17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Společný list - východiska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Při řešení mimořádné události je </a:t>
            </a:r>
            <a:r>
              <a:rPr lang="cs-CZ" altLang="cs-CZ" sz="2400" u="sng" dirty="0"/>
              <a:t>třeba brát v potaz i možné psychosociální dopady</a:t>
            </a:r>
            <a:r>
              <a:rPr lang="cs-CZ" altLang="cs-CZ" sz="2400" dirty="0"/>
              <a:t> na osoby zasažené danou událostí a na záchranáře a další zasahující </a:t>
            </a:r>
            <a:r>
              <a:rPr lang="cs-CZ" altLang="cs-CZ" sz="2400" dirty="0" smtClean="0"/>
              <a:t>osoby </a:t>
            </a:r>
            <a:endParaRPr lang="cs-CZ" altLang="cs-CZ" sz="2400" dirty="0"/>
          </a:p>
          <a:p>
            <a:r>
              <a:rPr lang="cs-CZ" altLang="cs-CZ" sz="2400" dirty="0"/>
              <a:t>Potřeba poskytnutí psychosociální pomoci není závislá pouze na závažnosti situace a počtu zasažených, ale </a:t>
            </a:r>
            <a:r>
              <a:rPr lang="cs-CZ" altLang="cs-CZ" sz="2400" u="sng" dirty="0"/>
              <a:t>vždy je třeba zvážit aktuální stav jednotlivce a jeho potřeby a reakce na danou </a:t>
            </a:r>
            <a:r>
              <a:rPr lang="cs-CZ" altLang="cs-CZ" sz="2400" u="sng" dirty="0" smtClean="0"/>
              <a:t>událost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r>
              <a:rPr lang="cs-CZ" altLang="cs-CZ" sz="2400" dirty="0"/>
              <a:t>Psychosociální pomoc se poskytuje jak při mimořádné události menšího rozsahu (individuální neštěstí), tak při </a:t>
            </a:r>
            <a:r>
              <a:rPr lang="cs-CZ" altLang="cs-CZ" sz="2400" b="1" dirty="0" smtClean="0">
                <a:solidFill>
                  <a:srgbClr val="142142"/>
                </a:solidFill>
              </a:rPr>
              <a:t>mimořádných událostech velkého rozsahu</a:t>
            </a:r>
          </a:p>
          <a:p>
            <a:pPr marL="0" indent="0">
              <a:buNone/>
            </a:pP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Společný list - východiska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Z</a:t>
            </a:r>
            <a:r>
              <a:rPr lang="cs-CZ" sz="2400" b="1" dirty="0"/>
              <a:t> časového hlediska</a:t>
            </a:r>
            <a:r>
              <a:rPr lang="cs-CZ" sz="2400" dirty="0"/>
              <a:t> rozdělujeme psychosociální pomoc na:</a:t>
            </a:r>
          </a:p>
          <a:p>
            <a:pPr lvl="0"/>
            <a:r>
              <a:rPr lang="cs-CZ" sz="2400" dirty="0"/>
              <a:t>krátkodobou pomoc (v době trvání mimořádné události a několika dní poté) – zajišťována složkami IZS v době provádění záchranných a likvidačních </a:t>
            </a:r>
            <a:r>
              <a:rPr lang="cs-CZ" sz="2400" dirty="0" smtClean="0"/>
              <a:t>prací </a:t>
            </a:r>
            <a:endParaRPr lang="cs-CZ" sz="2400" dirty="0"/>
          </a:p>
          <a:p>
            <a:pPr lvl="0"/>
            <a:r>
              <a:rPr lang="cs-CZ" sz="2400" dirty="0"/>
              <a:t>střednědobou pomoc (přibližně 5 dní až 3 měsíce po mimořádné události) – zajišťována obcemi, které mohou využít spolupráce s NNO (postup upraven v listu NNO</a:t>
            </a:r>
            <a:r>
              <a:rPr lang="cs-CZ" sz="2400" dirty="0" smtClean="0"/>
              <a:t>)</a:t>
            </a:r>
            <a:endParaRPr lang="cs-CZ" sz="2400" dirty="0"/>
          </a:p>
          <a:p>
            <a:pPr lvl="0"/>
            <a:r>
              <a:rPr lang="cs-CZ" sz="2400" dirty="0"/>
              <a:t>dlouhodobou pomoc (od 3 měsíců po mimořádné události dále) – zajišťována obcemi, které mohou využít spolupráce s NNO (postup upraven v listu NNO</a:t>
            </a:r>
            <a:r>
              <a:rPr lang="cs-CZ" sz="2400" dirty="0" smtClean="0"/>
              <a:t>)</a:t>
            </a:r>
            <a:endParaRPr lang="cs-CZ" sz="2400" dirty="0"/>
          </a:p>
          <a:p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Společný list - východiska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Osobami zasaženými </a:t>
            </a:r>
            <a:r>
              <a:rPr lang="cs-CZ" sz="2400" dirty="0"/>
              <a:t>jsou:</a:t>
            </a:r>
          </a:p>
          <a:p>
            <a:pPr lvl="0"/>
            <a:r>
              <a:rPr lang="cs-CZ" sz="2400" dirty="0"/>
              <a:t>přímí účastníci mimořádné </a:t>
            </a:r>
            <a:r>
              <a:rPr lang="cs-CZ" sz="2400" dirty="0" smtClean="0"/>
              <a:t>událostí </a:t>
            </a:r>
          </a:p>
          <a:p>
            <a:pPr lvl="0"/>
            <a:r>
              <a:rPr lang="cs-CZ" sz="2400" dirty="0" smtClean="0"/>
              <a:t>osoby </a:t>
            </a:r>
            <a:r>
              <a:rPr lang="cs-CZ" sz="2400" dirty="0"/>
              <a:t>blízké zasaženým osobám (nemusí být přímo na místě mimořádné události</a:t>
            </a:r>
            <a:r>
              <a:rPr lang="cs-CZ" sz="2400" dirty="0" smtClean="0"/>
              <a:t>) </a:t>
            </a:r>
            <a:endParaRPr lang="cs-CZ" sz="2400" dirty="0"/>
          </a:p>
          <a:p>
            <a:pPr lvl="0"/>
            <a:r>
              <a:rPr lang="cs-CZ" sz="2400" dirty="0"/>
              <a:t>svědci mimořádné </a:t>
            </a:r>
            <a:r>
              <a:rPr lang="cs-CZ" sz="2400" dirty="0" smtClean="0"/>
              <a:t>události </a:t>
            </a:r>
            <a:endParaRPr lang="cs-CZ" sz="2400" dirty="0"/>
          </a:p>
          <a:p>
            <a:pPr lvl="0"/>
            <a:r>
              <a:rPr lang="cs-CZ" sz="2400" dirty="0"/>
              <a:t>v některých případech i poskytovatelé </a:t>
            </a:r>
            <a:r>
              <a:rPr lang="cs-CZ" sz="2400" dirty="0" smtClean="0"/>
              <a:t>pomoci</a:t>
            </a:r>
            <a:endParaRPr lang="cs-CZ" sz="2400" dirty="0"/>
          </a:p>
          <a:p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Koordinace psychosociální pomoci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Vytváření podmínek pro dohodu mezi poskytovateli </a:t>
            </a:r>
            <a:r>
              <a:rPr lang="cs-CZ" sz="2400" dirty="0" err="1"/>
              <a:t>PsP</a:t>
            </a:r>
            <a:endParaRPr lang="cs-CZ" sz="2400" dirty="0"/>
          </a:p>
          <a:p>
            <a:pPr marL="2159027" lvl="2"/>
            <a:r>
              <a:rPr lang="cs-CZ" sz="2400" dirty="0"/>
              <a:t>Způsob rozdělení a naplnění činností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Zkušenost </a:t>
            </a:r>
            <a:r>
              <a:rPr lang="cs-CZ" sz="2400" dirty="0"/>
              <a:t>z nedávných MU velkého rozsahu:</a:t>
            </a:r>
          </a:p>
          <a:p>
            <a:pPr marL="2159027" lvl="2"/>
            <a:r>
              <a:rPr lang="cs-CZ" sz="2400" dirty="0"/>
              <a:t>Odborná činnost vyžadující přípravu</a:t>
            </a:r>
          </a:p>
          <a:p>
            <a:pPr marL="2159027" lvl="2"/>
            <a:r>
              <a:rPr lang="cs-CZ" sz="2400" dirty="0"/>
              <a:t>Neměl by ji dělat jeden člověk</a:t>
            </a:r>
          </a:p>
          <a:p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Koordinační </a:t>
            </a:r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tým - MU velkého rozsahu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" y="1429737"/>
            <a:ext cx="10946080" cy="4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Asistenční centra pomoci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Dle charakteru události může mít ACP různé formy</a:t>
            </a:r>
          </a:p>
          <a:p>
            <a:pPr marL="2396097" lvl="2"/>
            <a:r>
              <a:rPr lang="cs-CZ" sz="2400" i="1" dirty="0"/>
              <a:t>„Typové“ ACP, příjmové centrum, součást evakuačního střediska</a:t>
            </a:r>
          </a:p>
          <a:p>
            <a:pPr marL="0" indent="0">
              <a:buNone/>
            </a:pPr>
            <a:r>
              <a:rPr lang="cs-CZ" sz="2400" dirty="0"/>
              <a:t>Součástí sítě informačních bodů</a:t>
            </a:r>
          </a:p>
          <a:p>
            <a:pPr marL="2396097" lvl="2"/>
            <a:r>
              <a:rPr lang="cs-CZ" sz="2400" i="1" dirty="0"/>
              <a:t>Informační linka (měla by být vždy), informační místo, mobilní aplikace, virtuální ACP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0" y="365126"/>
            <a:ext cx="4898967" cy="3674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80" y="519644"/>
            <a:ext cx="5865638" cy="29093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FD0B985-A1C2-4596-BD59-9D041BA4E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910" y="3359853"/>
            <a:ext cx="4720553" cy="315130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64318" y="3484440"/>
            <a:ext cx="1907628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1200" b="1" dirty="0">
                <a:solidFill>
                  <a:schemeClr val="bg1"/>
                </a:solidFill>
                <a:sym typeface="Helvetica Neue"/>
              </a:rPr>
              <a:t>Informační přepážka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69580" y="3212615"/>
            <a:ext cx="1828800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1200" b="1" dirty="0">
                <a:solidFill>
                  <a:schemeClr val="bg1"/>
                </a:solidFill>
                <a:sym typeface="Helvetica Neue"/>
              </a:rPr>
              <a:t>Evakuační středisko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152993" y="2724653"/>
            <a:ext cx="1805152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1200" b="1" dirty="0">
                <a:solidFill>
                  <a:schemeClr val="bg2">
                    <a:lumMod val="10000"/>
                  </a:schemeClr>
                </a:solidFill>
                <a:sym typeface="Helvetica Neue"/>
              </a:rPr>
              <a:t>Virtuální ACP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úkoly ACP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pPr lvl="0" fontAlgn="auto"/>
            <a:r>
              <a:rPr lang="cs-CZ" sz="2400" dirty="0"/>
              <a:t>evidence a </a:t>
            </a:r>
            <a:r>
              <a:rPr lang="cs-CZ" sz="2400" dirty="0" smtClean="0"/>
              <a:t>registrace</a:t>
            </a:r>
            <a:endParaRPr lang="cs-CZ" sz="2400" dirty="0"/>
          </a:p>
          <a:p>
            <a:r>
              <a:rPr lang="cs-CZ" sz="2400" dirty="0"/>
              <a:t>zajištění základních životních potřeb a bezpečného prostoru </a:t>
            </a:r>
            <a:endParaRPr lang="cs-CZ" sz="2400" dirty="0" smtClean="0"/>
          </a:p>
          <a:p>
            <a:r>
              <a:rPr lang="cs-CZ" sz="2400" b="1" dirty="0" smtClean="0">
                <a:solidFill>
                  <a:srgbClr val="142142"/>
                </a:solidFill>
              </a:rPr>
              <a:t>poskytování </a:t>
            </a:r>
            <a:r>
              <a:rPr lang="cs-CZ" sz="2400" b="1" dirty="0">
                <a:solidFill>
                  <a:srgbClr val="142142"/>
                </a:solidFill>
              </a:rPr>
              <a:t>relevantních informací </a:t>
            </a:r>
            <a:endParaRPr lang="cs-CZ" sz="2400" b="1" dirty="0" smtClean="0">
              <a:solidFill>
                <a:srgbClr val="142142"/>
              </a:solidFill>
            </a:endParaRPr>
          </a:p>
          <a:p>
            <a:pPr lvl="0" fontAlgn="auto"/>
            <a:r>
              <a:rPr lang="cs-CZ" sz="2400" dirty="0" smtClean="0"/>
              <a:t>poskytování </a:t>
            </a:r>
            <a:r>
              <a:rPr lang="cs-CZ" sz="2400" dirty="0" err="1"/>
              <a:t>PsP</a:t>
            </a:r>
            <a:r>
              <a:rPr lang="cs-CZ" sz="2400" dirty="0"/>
              <a:t> a duchovní </a:t>
            </a:r>
            <a:r>
              <a:rPr lang="cs-CZ" sz="2400" dirty="0" smtClean="0"/>
              <a:t>pomoci</a:t>
            </a:r>
            <a:endParaRPr lang="cs-CZ" sz="2400" dirty="0"/>
          </a:p>
          <a:p>
            <a:pPr lvl="0" fontAlgn="auto"/>
            <a:r>
              <a:rPr lang="cs-CZ" sz="2400" dirty="0"/>
              <a:t>poskytování odborné první </a:t>
            </a:r>
            <a:r>
              <a:rPr lang="cs-CZ" sz="2400" dirty="0" smtClean="0"/>
              <a:t>pomoci</a:t>
            </a:r>
            <a:endParaRPr lang="cs-CZ" sz="2400" dirty="0"/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Druhotné úkoly ACP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pPr lvl="0" fontAlgn="auto"/>
            <a:r>
              <a:rPr lang="cs-CZ" sz="2400" dirty="0"/>
              <a:t>zprostředkování kontaktu s </a:t>
            </a:r>
            <a:r>
              <a:rPr lang="cs-CZ" sz="2400" dirty="0" smtClean="0"/>
              <a:t>blízkými</a:t>
            </a:r>
            <a:endParaRPr lang="cs-CZ" sz="2400" dirty="0"/>
          </a:p>
          <a:p>
            <a:pPr lvl="0" fontAlgn="auto"/>
            <a:r>
              <a:rPr lang="cs-CZ" sz="2400" dirty="0"/>
              <a:t>poskytování krizové </a:t>
            </a:r>
            <a:r>
              <a:rPr lang="cs-CZ" sz="2400" dirty="0" smtClean="0"/>
              <a:t>intervence</a:t>
            </a:r>
            <a:endParaRPr lang="cs-CZ" sz="2400" dirty="0"/>
          </a:p>
          <a:p>
            <a:pPr lvl="0" fontAlgn="auto"/>
            <a:r>
              <a:rPr lang="cs-CZ" sz="2400" dirty="0"/>
              <a:t>ochrana před médii a </a:t>
            </a:r>
            <a:r>
              <a:rPr lang="cs-CZ" sz="2400" dirty="0" smtClean="0"/>
              <a:t>zvědavci</a:t>
            </a:r>
            <a:endParaRPr lang="cs-CZ" sz="2400" dirty="0"/>
          </a:p>
          <a:p>
            <a:pPr lvl="0" fontAlgn="auto"/>
            <a:r>
              <a:rPr lang="cs-CZ" sz="2400" dirty="0"/>
              <a:t>poskytování tlumočnických </a:t>
            </a:r>
            <a:r>
              <a:rPr lang="cs-CZ" sz="2400" dirty="0" smtClean="0"/>
              <a:t>služeb</a:t>
            </a:r>
            <a:endParaRPr lang="cs-CZ" sz="2400" dirty="0"/>
          </a:p>
          <a:p>
            <a:pPr lvl="0" fontAlgn="auto"/>
            <a:r>
              <a:rPr lang="cs-CZ" sz="2400" dirty="0"/>
              <a:t>vytvoření prostoru pro příjem a vyhodnocení informací o obětech za účelem pátrání a identifikace osob (pro potřeby PČR, DVI týmu atd</a:t>
            </a:r>
            <a:r>
              <a:rPr lang="cs-CZ" sz="2400" dirty="0" smtClean="0"/>
              <a:t>.)</a:t>
            </a:r>
            <a:endParaRPr lang="cs-CZ" sz="2400" dirty="0"/>
          </a:p>
          <a:p>
            <a:pPr lvl="0" fontAlgn="auto"/>
            <a:r>
              <a:rPr lang="cs-CZ" sz="2400" dirty="0"/>
              <a:t>zajištění dočasného nouzového přístřeší a materiální humanitární </a:t>
            </a:r>
            <a:r>
              <a:rPr lang="cs-CZ" sz="2400" dirty="0" smtClean="0"/>
              <a:t>pomoci</a:t>
            </a:r>
            <a:endParaRPr lang="cs-CZ" sz="2400" dirty="0"/>
          </a:p>
          <a:p>
            <a:pPr lvl="0" fontAlgn="auto"/>
            <a:r>
              <a:rPr lang="cs-CZ" sz="2400" dirty="0"/>
              <a:t>zajištění dalších odborných </a:t>
            </a:r>
            <a:r>
              <a:rPr lang="cs-CZ" sz="2400" dirty="0" smtClean="0"/>
              <a:t>služeb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NNO</a:t>
            </a:r>
            <a:b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2782887"/>
            <a:ext cx="5590875" cy="339407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Uvedena základní </a:t>
            </a:r>
            <a:r>
              <a:rPr lang="cs-CZ" sz="2400" dirty="0"/>
              <a:t>nabídka činností </a:t>
            </a:r>
            <a:r>
              <a:rPr lang="cs-CZ" sz="2400" dirty="0" smtClean="0"/>
              <a:t>NNO</a:t>
            </a:r>
          </a:p>
          <a:p>
            <a:r>
              <a:rPr lang="cs-CZ" sz="2400" dirty="0" smtClean="0"/>
              <a:t>Způsob koordinace humanitární a </a:t>
            </a:r>
            <a:r>
              <a:rPr lang="cs-CZ" sz="2400" dirty="0" err="1" smtClean="0"/>
              <a:t>PsP</a:t>
            </a:r>
            <a:r>
              <a:rPr lang="cs-CZ" sz="2400" dirty="0" smtClean="0"/>
              <a:t> při MU</a:t>
            </a:r>
          </a:p>
          <a:p>
            <a:r>
              <a:rPr lang="cs-CZ" sz="2400" dirty="0" smtClean="0"/>
              <a:t>Předání do střednědobé pomoci (zajišťuje VZ písemným protokolem)</a:t>
            </a:r>
            <a:endParaRPr lang="cs-CZ" sz="2400" dirty="0"/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2606675"/>
            <a:ext cx="4343400" cy="30568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3900" y="1457325"/>
            <a:ext cx="10439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Vztahuje se na NNO, které se v souladu s danými předpisy řadí mezi </a:t>
            </a:r>
            <a:r>
              <a:rPr lang="cs-CZ" sz="2400" b="1" i="1" dirty="0"/>
              <a:t>ostatní složky IZS </a:t>
            </a:r>
            <a:r>
              <a:rPr lang="cs-CZ" sz="2400" i="1" dirty="0"/>
              <a:t>a poskytují plánovanou pomoc na </a:t>
            </a:r>
            <a:r>
              <a:rPr lang="cs-CZ" sz="2400" i="1" dirty="0" smtClean="0"/>
              <a:t>vyžádání.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 je to typová činnost?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Aktuální neduhy </a:t>
            </a:r>
            <a:r>
              <a:rPr lang="cs-CZ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PsP</a:t>
            </a:r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neduhy </a:t>
            </a:r>
            <a:r>
              <a:rPr lang="cs-CZ" sz="4000" b="1" dirty="0" err="1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Centralizace pomoci</a:t>
            </a:r>
          </a:p>
          <a:p>
            <a:r>
              <a:rPr lang="cs-CZ" sz="2400" dirty="0"/>
              <a:t>Velký akcent na psychologickou pomoc</a:t>
            </a:r>
          </a:p>
          <a:p>
            <a:r>
              <a:rPr lang="cs-CZ" sz="2400" dirty="0"/>
              <a:t>Vytváření klientů a velkého množství „intervencí“</a:t>
            </a:r>
          </a:p>
          <a:p>
            <a:r>
              <a:rPr lang="cs-CZ" sz="2400" dirty="0"/>
              <a:t>Krátkodobý efekt pomoci</a:t>
            </a:r>
          </a:p>
          <a:p>
            <a:r>
              <a:rPr lang="cs-CZ" sz="2400" dirty="0"/>
              <a:t>Rozpor mezi teorií a praxí:</a:t>
            </a:r>
          </a:p>
          <a:p>
            <a:pPr marL="1426652" lvl="2"/>
            <a:r>
              <a:rPr lang="cs-CZ" sz="2400" dirty="0"/>
              <a:t>Komunita / jednotlivec</a:t>
            </a:r>
          </a:p>
          <a:p>
            <a:pPr marL="1426652" lvl="2"/>
            <a:r>
              <a:rPr lang="cs-CZ" sz="2400" dirty="0"/>
              <a:t>Horizontální „spolupráce“ / vertikální „pomáhání“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73200" y="5810301"/>
            <a:ext cx="782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kpt. PhDr. Michal Černík, Ph.D.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448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781875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Sdílení informací a evidence </a:t>
            </a:r>
            <a:r>
              <a:rPr lang="cs-CZ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PsP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informací a evidence </a:t>
            </a:r>
            <a:r>
              <a:rPr lang="cs-CZ" sz="4000" b="1" dirty="0" err="1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Při MU velkého rozsahu je evidence psychosociální pomoci vedena všemi poskytovateli </a:t>
            </a:r>
            <a:r>
              <a:rPr lang="cs-CZ" sz="2400" dirty="0" smtClean="0"/>
              <a:t>jednotně</a:t>
            </a:r>
          </a:p>
          <a:p>
            <a:r>
              <a:rPr lang="cs-CZ" sz="2400" dirty="0" smtClean="0"/>
              <a:t>Evidence </a:t>
            </a:r>
            <a:r>
              <a:rPr lang="cs-CZ" sz="2400" dirty="0"/>
              <a:t>se shromažďuje u koordinátora </a:t>
            </a:r>
            <a:r>
              <a:rPr lang="cs-CZ" sz="2400" dirty="0" err="1"/>
              <a:t>PsP</a:t>
            </a:r>
            <a:r>
              <a:rPr lang="cs-CZ" sz="2400" dirty="0"/>
              <a:t> – koordinace činností </a:t>
            </a:r>
            <a:br>
              <a:rPr lang="cs-CZ" sz="2400" dirty="0"/>
            </a:br>
            <a:r>
              <a:rPr lang="cs-CZ" sz="2400" dirty="0"/>
              <a:t>a vyhodnocování potřeby další péče</a:t>
            </a:r>
          </a:p>
          <a:p>
            <a:r>
              <a:rPr lang="cs-CZ" sz="2400" dirty="0" smtClean="0"/>
              <a:t>Rozlišují </a:t>
            </a:r>
            <a:r>
              <a:rPr lang="cs-CZ" sz="2400" dirty="0"/>
              <a:t>se </a:t>
            </a:r>
            <a:r>
              <a:rPr lang="cs-CZ" sz="2400" b="1" dirty="0"/>
              <a:t>monitorovací </a:t>
            </a:r>
            <a:r>
              <a:rPr lang="cs-CZ" sz="2400" b="1" dirty="0" smtClean="0"/>
              <a:t>rozhovory </a:t>
            </a:r>
            <a:r>
              <a:rPr lang="cs-CZ" sz="2400" dirty="0" smtClean="0"/>
              <a:t>(kontakt </a:t>
            </a:r>
            <a:r>
              <a:rPr lang="cs-CZ" sz="2400" dirty="0"/>
              <a:t>se zasaženou osobou, </a:t>
            </a:r>
            <a:r>
              <a:rPr lang="cs-CZ" sz="2400" dirty="0" smtClean="0"/>
              <a:t>monitorování </a:t>
            </a:r>
            <a:r>
              <a:rPr lang="cs-CZ" sz="2400" dirty="0"/>
              <a:t>potřeb, </a:t>
            </a:r>
            <a:r>
              <a:rPr lang="cs-CZ" sz="2400" dirty="0" smtClean="0"/>
              <a:t>podpůrný rozhovor) x </a:t>
            </a:r>
            <a:r>
              <a:rPr lang="cs-CZ" sz="2400" b="1" dirty="0" smtClean="0"/>
              <a:t>intervence </a:t>
            </a:r>
            <a:r>
              <a:rPr lang="cs-CZ" sz="2400" dirty="0" smtClean="0"/>
              <a:t>(odborná </a:t>
            </a:r>
            <a:r>
              <a:rPr lang="cs-CZ" sz="2400" dirty="0"/>
              <a:t>činnost prováděná u zasažených </a:t>
            </a:r>
            <a:r>
              <a:rPr lang="cs-CZ" sz="2400" dirty="0" smtClean="0"/>
              <a:t>osob, které </a:t>
            </a:r>
            <a:r>
              <a:rPr lang="cs-CZ" sz="2400" dirty="0"/>
              <a:t>jsou v dysfunkci  - PPP nebo krizová </a:t>
            </a:r>
            <a:r>
              <a:rPr lang="cs-CZ" sz="2400" dirty="0" smtClean="0"/>
              <a:t>intervence)</a:t>
            </a:r>
            <a:endParaRPr lang="cs-CZ" sz="2400" b="1" dirty="0" smtClean="0"/>
          </a:p>
          <a:p>
            <a:r>
              <a:rPr lang="cs-CZ" sz="2400" dirty="0"/>
              <a:t>Pokud je to možné, je využíván evidenční systém, který slouží současně pro evidenci humanitární pomoci </a:t>
            </a:r>
            <a:endParaRPr lang="cs-CZ" sz="2400" dirty="0" smtClean="0"/>
          </a:p>
          <a:p>
            <a:r>
              <a:rPr lang="cs-CZ" sz="2400" dirty="0" smtClean="0"/>
              <a:t>Možnost </a:t>
            </a:r>
            <a:r>
              <a:rPr lang="cs-CZ" sz="2400" dirty="0"/>
              <a:t>využití </a:t>
            </a:r>
            <a:r>
              <a:rPr lang="cs-CZ" sz="2400" b="1" dirty="0" smtClean="0">
                <a:solidFill>
                  <a:srgbClr val="142142"/>
                </a:solidFill>
              </a:rPr>
              <a:t>Informačního systému krizového řízení</a:t>
            </a:r>
            <a:endParaRPr lang="cs-CZ" sz="2400" b="1" dirty="0">
              <a:solidFill>
                <a:srgbClr val="142142"/>
              </a:solidFill>
            </a:endParaRP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systém krizového řízení (ISKŘ)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Psychosociální pomoc</a:t>
            </a:r>
          </a:p>
          <a:p>
            <a:r>
              <a:rPr lang="cs-CZ" sz="2400" dirty="0" smtClean="0"/>
              <a:t>poskytuje uživatelům </a:t>
            </a:r>
            <a:r>
              <a:rPr lang="cs-CZ" sz="2400" dirty="0"/>
              <a:t>nástroje pro </a:t>
            </a:r>
            <a:r>
              <a:rPr lang="cs-CZ" sz="2400" b="1" dirty="0"/>
              <a:t>evidenci poskytnuté </a:t>
            </a:r>
            <a:r>
              <a:rPr lang="cs-CZ" sz="2400" b="1" dirty="0" smtClean="0"/>
              <a:t>péče </a:t>
            </a:r>
            <a:r>
              <a:rPr lang="cs-CZ" sz="2400" dirty="0"/>
              <a:t>v rámci probíhající krizové </a:t>
            </a:r>
            <a:r>
              <a:rPr lang="cs-CZ" sz="2400" dirty="0" smtClean="0"/>
              <a:t>situace / mimořádné </a:t>
            </a:r>
            <a:r>
              <a:rPr lang="cs-CZ" sz="2400" dirty="0"/>
              <a:t>události. </a:t>
            </a:r>
            <a:endParaRPr lang="cs-CZ" sz="2400" dirty="0" smtClean="0"/>
          </a:p>
          <a:p>
            <a:r>
              <a:rPr lang="cs-CZ" sz="2400" dirty="0"/>
              <a:t>k</a:t>
            </a:r>
            <a:r>
              <a:rPr lang="cs-CZ" sz="2400" dirty="0" smtClean="0"/>
              <a:t>líčovou </a:t>
            </a:r>
            <a:r>
              <a:rPr lang="cs-CZ" sz="2400" dirty="0"/>
              <a:t>funkcionalitou </a:t>
            </a:r>
            <a:r>
              <a:rPr lang="cs-CZ" sz="2400" dirty="0" smtClean="0"/>
              <a:t>je </a:t>
            </a:r>
            <a:r>
              <a:rPr lang="cs-CZ" sz="2400" b="1" dirty="0"/>
              <a:t>vytvoření záznamu o poskytnuté </a:t>
            </a:r>
            <a:r>
              <a:rPr lang="cs-CZ" sz="2400" b="1" dirty="0" smtClean="0"/>
              <a:t>péči </a:t>
            </a:r>
            <a:r>
              <a:rPr lang="cs-CZ" sz="2400" dirty="0" smtClean="0"/>
              <a:t>osobě / </a:t>
            </a:r>
            <a:r>
              <a:rPr lang="cs-CZ" sz="2400" dirty="0"/>
              <a:t>skupině </a:t>
            </a:r>
            <a:r>
              <a:rPr lang="cs-CZ" sz="2400" dirty="0" smtClean="0"/>
              <a:t>osob, a to jak směrem k zasaženým osobám (psychosociální pomoc), tak k zasahujícím příslušníkům (posttraumatická péče)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ntervenovanou </a:t>
            </a:r>
            <a:r>
              <a:rPr lang="cs-CZ" sz="2400" dirty="0"/>
              <a:t>osobu či skupinu </a:t>
            </a:r>
            <a:r>
              <a:rPr lang="cs-CZ" sz="2400" dirty="0" smtClean="0"/>
              <a:t>bude moci </a:t>
            </a:r>
            <a:r>
              <a:rPr lang="cs-CZ" sz="2400" dirty="0"/>
              <a:t>uživatel </a:t>
            </a:r>
            <a:r>
              <a:rPr lang="cs-CZ" sz="2400" b="1" dirty="0"/>
              <a:t>předat do </a:t>
            </a:r>
            <a:r>
              <a:rPr lang="cs-CZ" sz="2400" b="1" dirty="0" smtClean="0"/>
              <a:t>následné odborné péče </a:t>
            </a:r>
            <a:r>
              <a:rPr lang="cs-CZ" sz="2400" dirty="0" smtClean="0"/>
              <a:t>výběrem </a:t>
            </a:r>
            <a:r>
              <a:rPr lang="cs-CZ" sz="2400" dirty="0"/>
              <a:t>z číselníku </a:t>
            </a:r>
            <a:r>
              <a:rPr lang="cs-CZ" sz="2400" dirty="0" smtClean="0"/>
              <a:t>poskytovatelů</a:t>
            </a:r>
          </a:p>
          <a:p>
            <a:r>
              <a:rPr lang="cs-CZ" sz="2400" dirty="0" smtClean="0"/>
              <a:t>koordinátoři </a:t>
            </a:r>
            <a:r>
              <a:rPr lang="cs-CZ" sz="2400" dirty="0"/>
              <a:t>si v rámci </a:t>
            </a:r>
            <a:r>
              <a:rPr lang="cs-CZ" sz="2400" dirty="0" smtClean="0"/>
              <a:t>modulu </a:t>
            </a:r>
            <a:r>
              <a:rPr lang="cs-CZ" sz="2400" dirty="0"/>
              <a:t>budou pro probíhající KS/MU moci vést </a:t>
            </a:r>
            <a:r>
              <a:rPr lang="cs-CZ" sz="2400" b="1" dirty="0"/>
              <a:t>deník</a:t>
            </a:r>
            <a:r>
              <a:rPr lang="cs-CZ" sz="2400" dirty="0"/>
              <a:t> pro snazší udržení a předávání </a:t>
            </a:r>
            <a:r>
              <a:rPr lang="cs-CZ" sz="2400" dirty="0" smtClean="0"/>
              <a:t>informací</a:t>
            </a:r>
            <a:endParaRPr lang="cs-CZ" sz="2400" dirty="0" smtClean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72D7-40FB-7448-ABC9-75460B0AC77B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HZS ČR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42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781875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Aktuální stav novelizace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 novelizace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Připravena k připomínkovému řízení (vyjma listu NNO)</a:t>
            </a:r>
          </a:p>
          <a:p>
            <a:r>
              <a:rPr lang="cs-CZ" altLang="cs-CZ" sz="2400" dirty="0" smtClean="0"/>
              <a:t>Předpokládané vydání 1. Q 2024 (k předložení do VCNP březen 2024)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509" y="0"/>
            <a:ext cx="12237419" cy="6869617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1B6BAA7-6FB9-CC43-8822-47C52BC5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994" y="564776"/>
            <a:ext cx="1225230" cy="1706301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73200" y="4016784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Děkuji za pozornost</a:t>
            </a:r>
            <a:endParaRPr lang="cs-CZ" sz="4800" dirty="0">
              <a:solidFill>
                <a:schemeClr val="bg1"/>
              </a:solidFill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73200" y="5150478"/>
            <a:ext cx="4312127" cy="921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lk. Martina Wolf Čapková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+420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724 178 412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Typová činnost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Obsahuje </a:t>
            </a:r>
            <a:r>
              <a:rPr lang="cs-CZ" sz="2400" dirty="0"/>
              <a:t>postup složek IZS při záchranných a likvidačních pracích s ohledem na druh a charakter mimořádné </a:t>
            </a:r>
            <a:r>
              <a:rPr lang="cs-CZ" sz="2400" dirty="0" smtClean="0"/>
              <a:t>události</a:t>
            </a:r>
            <a:r>
              <a:rPr lang="cs-CZ" sz="2400" dirty="0"/>
              <a:t> </a:t>
            </a:r>
            <a:endParaRPr lang="cs-CZ" sz="2400" dirty="0" smtClean="0"/>
          </a:p>
          <a:p>
            <a:r>
              <a:rPr lang="cs-CZ" sz="2400" dirty="0" smtClean="0"/>
              <a:t>Vydává </a:t>
            </a:r>
            <a:r>
              <a:rPr lang="cs-CZ" sz="2400" dirty="0"/>
              <a:t>MV-generální ředitelství Hasičského záchranného sboru ČR odbor IZS a </a:t>
            </a:r>
            <a:r>
              <a:rPr lang="cs-CZ" sz="2400" dirty="0" smtClean="0"/>
              <a:t>jednotek PO</a:t>
            </a:r>
          </a:p>
          <a:p>
            <a:r>
              <a:rPr lang="cs-CZ" sz="2400" dirty="0"/>
              <a:t>17 typových </a:t>
            </a:r>
            <a:r>
              <a:rPr lang="cs-CZ" sz="2400" dirty="0" smtClean="0"/>
              <a:t>činností – jsou zpracovány </a:t>
            </a:r>
            <a:r>
              <a:rPr lang="cs-CZ" sz="2400" dirty="0"/>
              <a:t>podle § 18 </a:t>
            </a:r>
            <a:r>
              <a:rPr lang="cs-CZ" sz="2400" dirty="0" smtClean="0"/>
              <a:t>vyhlášky č.</a:t>
            </a:r>
            <a:r>
              <a:rPr lang="cs-CZ" sz="2400" dirty="0"/>
              <a:t> 328/2001 Sb. ze dne 5. září 2001 o některých podrobnostech zabezpečení IZS, ve znění vyhlášky č. 429/2003 Sb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Publikovány na </a:t>
            </a:r>
            <a:r>
              <a:rPr lang="cs-CZ" sz="2400" dirty="0"/>
              <a:t>webu: </a:t>
            </a:r>
            <a:r>
              <a:rPr lang="cs-CZ" sz="2400" dirty="0">
                <a:hlinkClick r:id="rId3"/>
              </a:rPr>
              <a:t>https://www.hzscr.cz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smtClean="0"/>
              <a:t> (dokumentace IZS)</a:t>
            </a:r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825625"/>
            <a:ext cx="5667281" cy="4351338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Vydána v roce 2012, novelizace 2015</a:t>
            </a:r>
          </a:p>
          <a:p>
            <a:r>
              <a:rPr lang="cs-CZ" altLang="cs-CZ" sz="2400" dirty="0" smtClean="0"/>
              <a:t>V</a:t>
            </a:r>
            <a:r>
              <a:rPr lang="cs-CZ" altLang="cs-CZ" sz="2400" dirty="0"/>
              <a:t> STČ 12/IZS není přesně specifikována příčina a druh MU (podobně jako v STČ 09/IZS při společném zásahu u mimořádné události s velkým počtem zraněných a obětí), po jejímž vzniku jsou stanovené postupy složek IZS </a:t>
            </a:r>
            <a:r>
              <a:rPr lang="cs-CZ" altLang="cs-CZ" sz="2400" dirty="0" smtClean="0"/>
              <a:t>aplikované </a:t>
            </a:r>
          </a:p>
          <a:p>
            <a:r>
              <a:rPr lang="cs-CZ" altLang="cs-CZ" sz="2400" dirty="0" smtClean="0"/>
              <a:t>Je </a:t>
            </a:r>
            <a:r>
              <a:rPr lang="cs-CZ" altLang="cs-CZ" sz="2400" b="1" dirty="0"/>
              <a:t>průřezovou metodikou </a:t>
            </a:r>
            <a:r>
              <a:rPr lang="cs-CZ" altLang="cs-CZ" sz="2400" dirty="0"/>
              <a:t>a může být využívána současně s dalšími již vydanými typovými </a:t>
            </a:r>
            <a:r>
              <a:rPr lang="cs-CZ" altLang="cs-CZ" sz="2400" dirty="0" smtClean="0"/>
              <a:t>činnostmi </a:t>
            </a:r>
            <a:endParaRPr lang="cs-CZ" altLang="cs-CZ" sz="2400" dirty="0"/>
          </a:p>
          <a:p>
            <a:pPr marL="0" indent="0">
              <a:buNone/>
            </a:pPr>
            <a:endParaRPr lang="cs-CZ" sz="3100" b="1" dirty="0" smtClean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Typová činnost složek IZS při poskytování psychosociální pomoci</a:t>
            </a:r>
            <a:endParaRPr lang="cs-CZ" sz="4000" dirty="0"/>
          </a:p>
        </p:txBody>
      </p:sp>
      <p:pic>
        <p:nvPicPr>
          <p:cNvPr id="11" name="Obrázek 10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67065"/>
            <a:ext cx="3214122" cy="28300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772" y="1419451"/>
            <a:ext cx="3685958" cy="51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Důvody novelizace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825625"/>
            <a:ext cx="6375426" cy="4351338"/>
          </a:xfrm>
        </p:spPr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ývoj </a:t>
            </a:r>
            <a:r>
              <a:rPr lang="cs-CZ" sz="2400" dirty="0"/>
              <a:t>Systému intervenční psychosociální služby zdravotnictví (SPIS) - nejen interventi ZZS, ale nově interventi v nemocničních zařízeních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ávěry </a:t>
            </a:r>
            <a:r>
              <a:rPr lang="cs-CZ" sz="2400" dirty="0"/>
              <a:t>z vyhodnocení poskytování psychosociální pomoci při událostech velkého rozsahu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např. tornádo, KACPU) - specifické požadavky </a:t>
            </a:r>
            <a:br>
              <a:rPr lang="cs-CZ" sz="2400" dirty="0"/>
            </a:br>
            <a:r>
              <a:rPr lang="cs-CZ" sz="2400" dirty="0"/>
              <a:t>na </a:t>
            </a:r>
            <a:r>
              <a:rPr lang="cs-CZ" sz="2400" b="1" dirty="0"/>
              <a:t>koordinační činnosti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výraznila </a:t>
            </a:r>
            <a:r>
              <a:rPr lang="cs-CZ" sz="2400" dirty="0"/>
              <a:t>se potřebnost zřizování </a:t>
            </a:r>
            <a:r>
              <a:rPr lang="cs-CZ" sz="2400" b="1" dirty="0"/>
              <a:t>asistenčních center pomoci</a:t>
            </a:r>
          </a:p>
          <a:p>
            <a:pPr marL="0" indent="0">
              <a:buNone/>
            </a:pPr>
            <a:endParaRPr lang="cs-CZ" sz="3100" b="1" dirty="0" smtClean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723061" y="1419451"/>
            <a:ext cx="3204729" cy="23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novelizace</a:t>
            </a:r>
            <a:endParaRPr lang="cs-CZ" sz="40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b="6179"/>
          <a:stretch/>
        </p:blipFill>
        <p:spPr>
          <a:xfrm>
            <a:off x="7641203" y="0"/>
            <a:ext cx="4550798" cy="3330975"/>
          </a:xfrm>
          <a:prstGeom prst="rect">
            <a:avLst/>
          </a:prstGeom>
        </p:spPr>
      </p:pic>
      <p:pic>
        <p:nvPicPr>
          <p:cNvPr id="15" name="Obrázek 14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78" y="4067065"/>
            <a:ext cx="3214122" cy="283007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236" y="3330976"/>
            <a:ext cx="4548764" cy="3527024"/>
          </a:xfrm>
          <a:prstGeom prst="rect">
            <a:avLst/>
          </a:prstGeom>
        </p:spPr>
      </p:pic>
      <p:pic>
        <p:nvPicPr>
          <p:cNvPr id="12" name="Obrázek 11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50" y="4089543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Pracovní skupina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6A26-CB3C-5847-A86C-1DA0E6E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42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</a:t>
            </a:r>
            <a:endParaRPr lang="cs-CZ" sz="4000" b="1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37D67-2AE4-9143-B7BF-468AF1AD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MV-GŘ HZS ČR, odbor IZS a JPO</a:t>
            </a:r>
          </a:p>
          <a:p>
            <a:r>
              <a:rPr lang="cs-CZ" sz="2400" dirty="0"/>
              <a:t>Policejní prezídium České republiky</a:t>
            </a:r>
          </a:p>
          <a:p>
            <a:r>
              <a:rPr lang="cs-CZ" sz="2400" dirty="0"/>
              <a:t>Ministerstvo zdravotnictví České republiky</a:t>
            </a:r>
          </a:p>
          <a:p>
            <a:r>
              <a:rPr lang="cs-CZ" sz="2400" dirty="0"/>
              <a:t>Generální štáb Armády České republiky</a:t>
            </a:r>
          </a:p>
          <a:p>
            <a:r>
              <a:rPr lang="cs-CZ" sz="2400" dirty="0"/>
              <a:t>ADRA</a:t>
            </a:r>
          </a:p>
          <a:p>
            <a:r>
              <a:rPr lang="cs-CZ" sz="2400" dirty="0"/>
              <a:t>Český červený kříž</a:t>
            </a:r>
          </a:p>
          <a:p>
            <a:r>
              <a:rPr lang="cs-CZ" sz="2400" dirty="0"/>
              <a:t>Člověk v tísni</a:t>
            </a:r>
          </a:p>
          <a:p>
            <a:r>
              <a:rPr lang="cs-CZ" sz="2400" dirty="0"/>
              <a:t>Diakonie ČCE</a:t>
            </a:r>
          </a:p>
          <a:p>
            <a:r>
              <a:rPr lang="cs-CZ" sz="2400" dirty="0"/>
              <a:t>Charita Česká </a:t>
            </a:r>
            <a:r>
              <a:rPr lang="cs-CZ" sz="2400" dirty="0" smtClean="0"/>
              <a:t>republika</a:t>
            </a:r>
          </a:p>
          <a:p>
            <a:pPr marL="0" indent="0">
              <a:buNone/>
            </a:pPr>
            <a:endParaRPr lang="cs-CZ" sz="2400" dirty="0">
              <a:solidFill>
                <a:srgbClr val="142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20E843B-C219-5547-86E1-2723E97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/>
          <a:p>
            <a:fld id="{1FA14374-F7BD-5147-A9F8-795273F9423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E61639F7-DDDD-6741-90C2-3F162821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736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050BE57-2816-E940-9313-93A4D21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537C-E823-0B4E-9FAF-20BA0F6D8184}" type="datetime1">
              <a:rPr lang="cs-CZ" smtClean="0"/>
              <a:t>28.11.2023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6350" y="0"/>
            <a:ext cx="1218565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187-73C3-534C-ADA3-75279A9102CE}" type="datetime1">
              <a:rPr lang="cs-CZ" smtClean="0"/>
              <a:t>28.11.2023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Obsah STČ 12/IZS</a:t>
            </a: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3112920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HZ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ZS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13380</TotalTime>
  <Words>1232</Words>
  <Application>Microsoft Office PowerPoint</Application>
  <PresentationFormat>Širokoúhlá obrazovka</PresentationFormat>
  <Paragraphs>234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Helvetica Neue</vt:lpstr>
      <vt:lpstr>Tahoma</vt:lpstr>
      <vt:lpstr>Motiv Office</vt:lpstr>
      <vt:lpstr>Novelizace STČ 12/IZS</vt:lpstr>
      <vt:lpstr>Prezentace aplikace PowerPoint</vt:lpstr>
      <vt:lpstr>Typová činnost</vt:lpstr>
      <vt:lpstr>Typová činnost složek IZS při poskytování psychosociální pomoci</vt:lpstr>
      <vt:lpstr>Prezentace aplikace PowerPoint</vt:lpstr>
      <vt:lpstr>Důvody novelizace</vt:lpstr>
      <vt:lpstr>Prezentace aplikace PowerPoint</vt:lpstr>
      <vt:lpstr>Pracovní skupina</vt:lpstr>
      <vt:lpstr>Prezentace aplikace PowerPoint</vt:lpstr>
      <vt:lpstr>Společný list - východiska</vt:lpstr>
      <vt:lpstr>Společný list - východiska</vt:lpstr>
      <vt:lpstr>Společný list - východiska</vt:lpstr>
      <vt:lpstr>Koordinace psychosociální pomoci</vt:lpstr>
      <vt:lpstr>Koordinační tým - MU velkého rozsahu</vt:lpstr>
      <vt:lpstr>Asistenční centra pomoci</vt:lpstr>
      <vt:lpstr>Prezentace aplikace PowerPoint</vt:lpstr>
      <vt:lpstr>Prvotní úkoly ACP</vt:lpstr>
      <vt:lpstr>Druhotné úkoly ACP</vt:lpstr>
      <vt:lpstr>List NNO </vt:lpstr>
      <vt:lpstr>Prezentace aplikace PowerPoint</vt:lpstr>
      <vt:lpstr>Aktuální neduhy PsP</vt:lpstr>
      <vt:lpstr>Prezentace aplikace PowerPoint</vt:lpstr>
      <vt:lpstr>Sdílení informací a evidence PsP</vt:lpstr>
      <vt:lpstr>Informační systém krizového řízení (ISKŘ)</vt:lpstr>
      <vt:lpstr>Prezentace aplikace PowerPoint</vt:lpstr>
      <vt:lpstr>Aktuální stav novelizace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Klara Cooper</dc:creator>
  <cp:lastModifiedBy>Čapková Martina</cp:lastModifiedBy>
  <cp:revision>125</cp:revision>
  <cp:lastPrinted>2023-11-28T10:12:12Z</cp:lastPrinted>
  <dcterms:created xsi:type="dcterms:W3CDTF">2021-05-05T16:36:36Z</dcterms:created>
  <dcterms:modified xsi:type="dcterms:W3CDTF">2023-11-28T10:22:41Z</dcterms:modified>
</cp:coreProperties>
</file>