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9" r:id="rId3"/>
    <p:sldId id="265" r:id="rId4"/>
    <p:sldId id="275" r:id="rId5"/>
    <p:sldId id="276" r:id="rId6"/>
    <p:sldId id="267" r:id="rId7"/>
    <p:sldId id="266" r:id="rId8"/>
    <p:sldId id="26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7FF"/>
    <a:srgbClr val="000DFF"/>
    <a:srgbClr val="010FFF"/>
    <a:srgbClr val="9B9DF3"/>
    <a:srgbClr val="4F53E9"/>
    <a:srgbClr val="4C5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F0D86-656B-4472-8896-B9205A5EE9B6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E39AA-C04E-4BA5-B9DF-2C32A40100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59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39AA-C04E-4BA5-B9DF-2C32A40100C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03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04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64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29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24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24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97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64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05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9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77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5881-60BC-4503-B5C4-5F5A774FF41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02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5881-60BC-4503-B5C4-5F5A774FF41F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D9BCD-5E08-49C5-8C3D-F4BCF3C80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06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3953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838200" y="365125"/>
            <a:ext cx="72019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PANEL humanitárních organizací Ústeckého kraje</a:t>
            </a:r>
            <a:endParaRPr lang="cs-CZ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Lenka\Desktop\DC\Ústecký kraj Barbara Juen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798" y="3900596"/>
            <a:ext cx="3365500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21512" y="5013433"/>
            <a:ext cx="4392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„Hodně jsme toho zažili a jsme akceschopní.“</a:t>
            </a:r>
          </a:p>
        </p:txBody>
      </p:sp>
    </p:spTree>
    <p:extLst>
      <p:ext uri="{BB962C8B-B14F-4D97-AF65-F5344CB8AC3E}">
        <p14:creationId xmlns:p14="http://schemas.microsoft.com/office/powerpoint/2010/main" val="357917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PANEL</a:t>
            </a:r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humanitárních organizací Ústeckého kraje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2254" y="1339250"/>
            <a:ext cx="7710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16 let koordinované činnosti</a:t>
            </a:r>
            <a:endParaRPr lang="cs-CZ" sz="42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4633" y="2109963"/>
            <a:ext cx="786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Vznik a vývoj spolupráce integrovaného záchranného systému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, státní 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správy a samosprávy a nestátních neziskových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organizací v</a:t>
            </a:r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 Ústeckém kraji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Odbor </a:t>
            </a:r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sociálních věcí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15" y="3722170"/>
            <a:ext cx="5990895" cy="271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1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PANEL</a:t>
            </a:r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humanitárních organizací Ústeckého kraje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4633" y="1336647"/>
            <a:ext cx="929647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2002 Povodně (letní, srpen)</a:t>
            </a:r>
          </a:p>
          <a:p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2006 Povodně (jarní, duben)</a:t>
            </a:r>
          </a:p>
          <a:p>
            <a:pPr algn="ctr"/>
            <a:r>
              <a:rPr lang="cs-CZ" sz="1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Vznik PANELU humanitárních organizací statutárního města Ústí nad Labem</a:t>
            </a:r>
          </a:p>
          <a:p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2008 Dopravní nehoda u Panenského Týnce a Velemyšlevsi</a:t>
            </a:r>
          </a:p>
          <a:p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2009 Povodně (letní, červenec, přívalové/bleskové)</a:t>
            </a:r>
          </a:p>
          <a:p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2010 Povodně (3x letní, srpen)</a:t>
            </a:r>
          </a:p>
          <a:p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2013 Povodně (letní, červen, stoletá voda)</a:t>
            </a:r>
          </a:p>
          <a:p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Odbor </a:t>
            </a:r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sociálních věcí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90" y="3948580"/>
            <a:ext cx="3620778" cy="2444337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32" y="3948580"/>
            <a:ext cx="3562513" cy="24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PANEL</a:t>
            </a:r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humanitárních organizací Ústeckého kraje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14631" y="1213181"/>
            <a:ext cx="100059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2015 Migrační vlna v Evropě</a:t>
            </a:r>
          </a:p>
          <a:p>
            <a:pPr lvl="0" algn="ctr"/>
            <a:r>
              <a:rPr lang="cs-CZ" sz="14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Vznik PANELU humanitárních organizací </a:t>
            </a:r>
            <a:r>
              <a:rPr lang="cs-CZ" sz="1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Ústeckého </a:t>
            </a:r>
            <a:r>
              <a:rPr lang="cs-CZ" sz="1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kraje (cíl pro rok 2014)</a:t>
            </a:r>
            <a:endParaRPr lang="cs-CZ" sz="1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2016 Dotační program Ústeckého kraje</a:t>
            </a:r>
          </a:p>
          <a:p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2020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Požár ve </a:t>
            </a:r>
            <a:r>
              <a:rPr lang="cs-CZ" sz="2400" dirty="0" err="1" smtClean="0">
                <a:solidFill>
                  <a:srgbClr val="010FFF"/>
                </a:solidFill>
                <a:latin typeface="Century Gothic" panose="020B0502020202020204" pitchFamily="34" charset="0"/>
              </a:rPr>
              <a:t>Vejprvech</a:t>
            </a:r>
            <a:endParaRPr lang="cs-CZ" sz="24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r>
              <a:rPr lang="cs-CZ" sz="2400" dirty="0">
                <a:solidFill>
                  <a:srgbClr val="010FFF"/>
                </a:solidFill>
                <a:latin typeface="Century Gothic" panose="020B0502020202020204" pitchFamily="34" charset="0"/>
              </a:rPr>
              <a:t>2020 Pandemie </a:t>
            </a:r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covidu-19</a:t>
            </a:r>
          </a:p>
          <a:p>
            <a:r>
              <a:rPr lang="cs-CZ" sz="24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2022 Válka na Ukrajině, KACPU Ústeckého kraje</a:t>
            </a:r>
          </a:p>
          <a:p>
            <a:pPr lvl="0" algn="ctr"/>
            <a:r>
              <a:rPr lang="cs-CZ" sz="1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PANEL humanitárních organizací organizuje Ústecký kraj, Odbor sociálních věcí</a:t>
            </a:r>
            <a:endParaRPr lang="cs-CZ" sz="1400" b="1" dirty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endParaRPr lang="cs-CZ" sz="24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94838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Odbor </a:t>
            </a:r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sociálních věcí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Lenka\Desktop\DC\Ukrajina\received_3874820194815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4" y="3657599"/>
            <a:ext cx="3447393" cy="25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ka\Desktop\DC\Ukrajina\Prázdné KACP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83" y="3657599"/>
            <a:ext cx="3447393" cy="25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ka\Desktop\DC\Ukrajina\KACPU Ústí nad Lab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33" y="3665481"/>
            <a:ext cx="3435005" cy="25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2" cy="6858001"/>
          </a:xfrm>
        </p:spPr>
      </p:pic>
      <p:sp>
        <p:nvSpPr>
          <p:cNvPr id="6" name="TextovéPole 5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PANEL</a:t>
            </a:r>
            <a:r>
              <a:rPr lang="cs-CZ" sz="12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 humanitárních organizací Ústeckého kraje</a:t>
            </a:r>
            <a:endParaRPr lang="cs-CZ" sz="12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635313" y="365125"/>
            <a:ext cx="2858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00DFF"/>
                </a:solidFill>
                <a:latin typeface="Century Gothic" panose="020B0502020202020204" pitchFamily="34" charset="0"/>
              </a:rPr>
              <a:t>Odbor </a:t>
            </a:r>
            <a:r>
              <a:rPr lang="cs-CZ" sz="1200" dirty="0" smtClean="0">
                <a:solidFill>
                  <a:srgbClr val="000DFF"/>
                </a:solidFill>
                <a:latin typeface="Century Gothic" panose="020B0502020202020204" pitchFamily="34" charset="0"/>
              </a:rPr>
              <a:t>sociálních věcí</a:t>
            </a:r>
            <a:endParaRPr lang="cs-CZ" sz="1200" dirty="0">
              <a:solidFill>
                <a:srgbClr val="000DF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14631" y="1504843"/>
            <a:ext cx="10005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Z našich zkušeností: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Vědět o sobě a uznat hodnotu druhého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Koordinační centrum PANELU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Dokumentační práce – Dokument o PANELU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Terénní krizový tým a psychosociální krizová pomoc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Přeshraniční spolupráce</a:t>
            </a:r>
            <a:endParaRPr lang="cs-CZ" sz="2000" dirty="0" smtClean="0">
              <a:solidFill>
                <a:srgbClr val="010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10FFF"/>
                </a:solidFill>
                <a:latin typeface="Century Gothic" panose="020B0502020202020204" pitchFamily="34" charset="0"/>
              </a:rPr>
              <a:t>Digitalizace spolupráce</a:t>
            </a:r>
            <a:endParaRPr lang="cs-CZ" sz="2000" dirty="0">
              <a:solidFill>
                <a:srgbClr val="010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Obráze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22" y="1083102"/>
            <a:ext cx="1209028" cy="5480050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131" y="1083102"/>
            <a:ext cx="1304290" cy="5480050"/>
          </a:xfrm>
          <a:prstGeom prst="rect">
            <a:avLst/>
          </a:prstGeom>
        </p:spPr>
      </p:pic>
      <p:pic>
        <p:nvPicPr>
          <p:cNvPr id="11" name="Obrázek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54" y="3823127"/>
            <a:ext cx="4207291" cy="276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1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</p:spPr>
      </p:pic>
      <p:sp>
        <p:nvSpPr>
          <p:cNvPr id="5" name="TextovéPole 4"/>
          <p:cNvSpPr txBox="1"/>
          <p:nvPr/>
        </p:nvSpPr>
        <p:spPr>
          <a:xfrm>
            <a:off x="632254" y="365125"/>
            <a:ext cx="4357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10FFF"/>
                </a:solidFill>
                <a:latin typeface="Century Gothic" panose="020B0502020202020204" pitchFamily="34" charset="0"/>
              </a:rPr>
              <a:t>PANEL</a:t>
            </a:r>
            <a:r>
              <a:rPr lang="cs-CZ" sz="1200" dirty="0">
                <a:solidFill>
                  <a:srgbClr val="010FFF"/>
                </a:solidFill>
                <a:latin typeface="Century Gothic" panose="020B0502020202020204" pitchFamily="34" charset="0"/>
              </a:rPr>
              <a:t> humanitárních organizací Ústeckého kraje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044120" y="365125"/>
            <a:ext cx="2421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000DFF"/>
                </a:solidFill>
                <a:latin typeface="Century Gothic" panose="020B0502020202020204" pitchFamily="34" charset="0"/>
              </a:rPr>
              <a:t>Odbor XY</a:t>
            </a:r>
          </a:p>
        </p:txBody>
      </p:sp>
      <p:pic>
        <p:nvPicPr>
          <p:cNvPr id="1026" name="Picture 2" descr="C:\Users\Lenka\Desktop\DC\Ústecký kraj Barbara Juen\Barbara Juen 20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76" y="859339"/>
            <a:ext cx="4048368" cy="572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ka\Desktop\DC\Ústecký kraj Barbara Juen\Workshop Asistenční centra Barbara Juen 2023-04-21 oře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4" y="1424610"/>
            <a:ext cx="6081832" cy="413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5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211</Words>
  <Application>Microsoft Office PowerPoint</Application>
  <PresentationFormat>Vlastní</PresentationFormat>
  <Paragraphs>37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Nový Jan</dc:creator>
  <cp:lastModifiedBy>Lenka</cp:lastModifiedBy>
  <cp:revision>24</cp:revision>
  <dcterms:created xsi:type="dcterms:W3CDTF">2023-01-12T13:43:47Z</dcterms:created>
  <dcterms:modified xsi:type="dcterms:W3CDTF">2023-11-13T06:59:04Z</dcterms:modified>
</cp:coreProperties>
</file>