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1"/>
  </p:notesMasterIdLst>
  <p:handoutMasterIdLst>
    <p:handoutMasterId r:id="rId32"/>
  </p:handoutMasterIdLst>
  <p:sldIdLst>
    <p:sldId id="455" r:id="rId2"/>
    <p:sldId id="617" r:id="rId3"/>
    <p:sldId id="498" r:id="rId4"/>
    <p:sldId id="792" r:id="rId5"/>
    <p:sldId id="784" r:id="rId6"/>
    <p:sldId id="791" r:id="rId7"/>
    <p:sldId id="785" r:id="rId8"/>
    <p:sldId id="789" r:id="rId9"/>
    <p:sldId id="790" r:id="rId10"/>
    <p:sldId id="499" r:id="rId11"/>
    <p:sldId id="781" r:id="rId12"/>
    <p:sldId id="475" r:id="rId13"/>
    <p:sldId id="780" r:id="rId14"/>
    <p:sldId id="497" r:id="rId15"/>
    <p:sldId id="786" r:id="rId16"/>
    <p:sldId id="473" r:id="rId17"/>
    <p:sldId id="478" r:id="rId18"/>
    <p:sldId id="501" r:id="rId19"/>
    <p:sldId id="503" r:id="rId20"/>
    <p:sldId id="494" r:id="rId21"/>
    <p:sldId id="476" r:id="rId22"/>
    <p:sldId id="477" r:id="rId23"/>
    <p:sldId id="788" r:id="rId24"/>
    <p:sldId id="483" r:id="rId25"/>
    <p:sldId id="492" r:id="rId26"/>
    <p:sldId id="787" r:id="rId27"/>
    <p:sldId id="500" r:id="rId28"/>
    <p:sldId id="496" r:id="rId29"/>
    <p:sldId id="782" r:id="rId3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reza Chrbolková" initials="TC" lastIdx="1" clrIdx="0">
    <p:extLst>
      <p:ext uri="{19B8F6BF-5375-455C-9EA6-DF929625EA0E}">
        <p15:presenceInfo xmlns:p15="http://schemas.microsoft.com/office/powerpoint/2012/main" userId="8474a62bf23ea67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CE1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343" autoAdjust="0"/>
  </p:normalViewPr>
  <p:slideViewPr>
    <p:cSldViewPr snapToGrid="0" showGuides="1">
      <p:cViewPr varScale="1">
        <p:scale>
          <a:sx n="86" d="100"/>
          <a:sy n="86" d="100"/>
        </p:scale>
        <p:origin x="422" y="67"/>
      </p:cViewPr>
      <p:guideLst>
        <p:guide orient="horz" pos="2183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382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D84A78-EA45-47DB-8B5C-2E1B4883E5CC}" type="datetimeFigureOut">
              <a:rPr lang="de-DE" smtClean="0"/>
              <a:t>29.11.2023</a:t>
            </a:fld>
            <a:endParaRPr lang="de-DE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076EE9-D650-4EE3-834F-EDED8EC5706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98496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BDF5AC-C782-45BD-A6E2-D11FD9CC652C}" type="datetimeFigureOut">
              <a:rPr lang="cs-CZ" smtClean="0"/>
              <a:t>29.11.2023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2B636C-7978-4F5E-AED4-00A751FF1E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9339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385119" y="6356350"/>
            <a:ext cx="2743200" cy="365125"/>
          </a:xfrm>
        </p:spPr>
        <p:txBody>
          <a:bodyPr/>
          <a:lstStyle/>
          <a:p>
            <a:fld id="{029CA21C-F5FE-4075-9A1B-19A9400BD1E3}" type="datetimeFigureOut">
              <a:rPr lang="cs-CZ" smtClean="0"/>
              <a:t>29.11.2023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FAC79-1AB3-4C91-A41E-400A1A3D6579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45544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45C8-BF21-4149-97F9-3F31DE5382DB}" type="datetimeFigureOut">
              <a:rPr lang="de-DE" smtClean="0"/>
              <a:t>29.11.2023</a:t>
            </a:fld>
            <a:endParaRPr lang="de-DE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D2A40-A925-4A47-A325-BFBA491DF2F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3342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45C8-BF21-4149-97F9-3F31DE5382DB}" type="datetimeFigureOut">
              <a:rPr lang="de-DE" smtClean="0"/>
              <a:t>29.11.2023</a:t>
            </a:fld>
            <a:endParaRPr lang="de-DE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D2A40-A925-4A47-A325-BFBA491DF2F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4103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45C8-BF21-4149-97F9-3F31DE5382DB}" type="datetimeFigureOut">
              <a:rPr lang="de-DE" smtClean="0"/>
              <a:t>29.11.2023</a:t>
            </a:fld>
            <a:endParaRPr lang="de-DE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D2A40-A925-4A47-A325-BFBA491DF2F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8320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45C8-BF21-4149-97F9-3F31DE5382DB}" type="datetimeFigureOut">
              <a:rPr lang="de-DE" smtClean="0"/>
              <a:t>29.11.2023</a:t>
            </a:fld>
            <a:endParaRPr lang="de-DE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D2A40-A925-4A47-A325-BFBA491DF2F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8812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45C8-BF21-4149-97F9-3F31DE5382DB}" type="datetimeFigureOut">
              <a:rPr lang="de-DE" smtClean="0"/>
              <a:t>29.11.2023</a:t>
            </a:fld>
            <a:endParaRPr lang="de-DE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D2A40-A925-4A47-A325-BFBA491DF2F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4616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45C8-BF21-4149-97F9-3F31DE5382DB}" type="datetimeFigureOut">
              <a:rPr lang="de-DE" smtClean="0"/>
              <a:t>29.11.2023</a:t>
            </a:fld>
            <a:endParaRPr lang="de-DE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D2A40-A925-4A47-A325-BFBA491DF2F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5769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45C8-BF21-4149-97F9-3F31DE5382DB}" type="datetimeFigureOut">
              <a:rPr lang="de-DE" smtClean="0"/>
              <a:t>29.11.2023</a:t>
            </a:fld>
            <a:endParaRPr lang="de-DE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D2A40-A925-4A47-A325-BFBA491DF2F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7431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45C8-BF21-4149-97F9-3F31DE5382DB}" type="datetimeFigureOut">
              <a:rPr lang="de-DE" smtClean="0"/>
              <a:t>29.11.2023</a:t>
            </a:fld>
            <a:endParaRPr lang="de-DE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D2A40-A925-4A47-A325-BFBA491DF2F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9125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45C8-BF21-4149-97F9-3F31DE5382DB}" type="datetimeFigureOut">
              <a:rPr lang="de-DE" smtClean="0"/>
              <a:t>29.11.2023</a:t>
            </a:fld>
            <a:endParaRPr lang="de-DE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D2A40-A925-4A47-A325-BFBA491DF2F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1444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45C8-BF21-4149-97F9-3F31DE5382DB}" type="datetimeFigureOut">
              <a:rPr lang="de-DE" smtClean="0"/>
              <a:t>29.11.2023</a:t>
            </a:fld>
            <a:endParaRPr lang="de-DE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D2A40-A925-4A47-A325-BFBA491DF2F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1735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CA21C-F5FE-4075-9A1B-19A9400BD1E3}" type="datetimeFigureOut">
              <a:rPr lang="cs-CZ" smtClean="0"/>
              <a:t>29.11.2023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FAC79-1AB3-4C91-A41E-400A1A3D6579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714" y="6297594"/>
            <a:ext cx="1499286" cy="555088"/>
          </a:xfrm>
          <a:prstGeom prst="rect">
            <a:avLst/>
          </a:prstGeom>
        </p:spPr>
      </p:pic>
      <p:sp>
        <p:nvSpPr>
          <p:cNvPr id="8" name="TextovéPole 7"/>
          <p:cNvSpPr txBox="1"/>
          <p:nvPr userDrawn="1"/>
        </p:nvSpPr>
        <p:spPr>
          <a:xfrm>
            <a:off x="3480486" y="6519446"/>
            <a:ext cx="5231027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000" dirty="0">
                <a:solidFill>
                  <a:schemeClr val="tx2">
                    <a:lumMod val="75000"/>
                  </a:schemeClr>
                </a:solidFill>
              </a:rPr>
              <a:t>Výbor pro územní rozvoj, veřejnou správu a životní prostředí</a:t>
            </a:r>
            <a:endParaRPr lang="de-DE" sz="1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extovéPole 8"/>
          <p:cNvSpPr txBox="1"/>
          <p:nvPr userDrawn="1"/>
        </p:nvSpPr>
        <p:spPr>
          <a:xfrm>
            <a:off x="0" y="6514128"/>
            <a:ext cx="1573427" cy="2515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000" dirty="0">
                <a:solidFill>
                  <a:schemeClr val="tx2">
                    <a:lumMod val="75000"/>
                  </a:schemeClr>
                </a:solidFill>
              </a:rPr>
              <a:t>Zbyněk Linhart</a:t>
            </a:r>
            <a:endParaRPr lang="de-DE" sz="1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Obdélník 9"/>
          <p:cNvSpPr/>
          <p:nvPr userDrawn="1"/>
        </p:nvSpPr>
        <p:spPr>
          <a:xfrm>
            <a:off x="0" y="0"/>
            <a:ext cx="12192000" cy="24713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1" name="Přímá spojnice 10"/>
          <p:cNvCxnSpPr/>
          <p:nvPr userDrawn="1"/>
        </p:nvCxnSpPr>
        <p:spPr>
          <a:xfrm flipH="1">
            <a:off x="1671823" y="6508810"/>
            <a:ext cx="2517" cy="343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 userDrawn="1"/>
        </p:nvCxnSpPr>
        <p:spPr>
          <a:xfrm>
            <a:off x="10334367" y="6523780"/>
            <a:ext cx="0" cy="343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1986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" y="6203576"/>
            <a:ext cx="12192000" cy="654424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8937" y="365125"/>
            <a:ext cx="11720147" cy="1181042"/>
          </a:xfrm>
        </p:spPr>
        <p:txBody>
          <a:bodyPr>
            <a:normAutofit/>
          </a:bodyPr>
          <a:lstStyle/>
          <a:p>
            <a:r>
              <a:rPr lang="cs-CZ" sz="4900" dirty="0"/>
              <a:t>Požár v Národním parku České Švýcarsko</a:t>
            </a:r>
            <a:br>
              <a:rPr lang="cs-CZ" sz="4900" dirty="0"/>
            </a:br>
            <a:r>
              <a:rPr lang="cs-CZ" sz="2200" dirty="0"/>
              <a:t>z pohledu zasahujícího dobrovolníka - hasiče</a:t>
            </a:r>
            <a:endParaRPr lang="cs-CZ" sz="2200" b="1" dirty="0"/>
          </a:p>
        </p:txBody>
      </p:sp>
      <p:pic>
        <p:nvPicPr>
          <p:cNvPr id="1028" name="Picture 4" descr="České Švýcarsko je v plamenech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50" y="1671620"/>
            <a:ext cx="7775500" cy="499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11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" y="6203576"/>
            <a:ext cx="12192000" cy="654424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3595"/>
          </a:xfrm>
        </p:spPr>
        <p:txBody>
          <a:bodyPr/>
          <a:lstStyle/>
          <a:p>
            <a:r>
              <a:rPr lang="cs-CZ" dirty="0"/>
              <a:t>Stručný popis zásahu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9833" y="1188720"/>
            <a:ext cx="10613967" cy="498824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cs-CZ" sz="2400" b="1" dirty="0">
                <a:solidFill>
                  <a:schemeClr val="tx1"/>
                </a:solidFill>
              </a:rPr>
              <a:t>Pondělí 25. července: </a:t>
            </a:r>
            <a:r>
              <a:rPr lang="cs-CZ" sz="2400" dirty="0">
                <a:solidFill>
                  <a:schemeClr val="tx1"/>
                </a:solidFill>
              </a:rPr>
              <a:t>oheň se rozšířil na německou stranu do oblasti Saského Švýcarska, kde zasáhl plochu 250 ha. Hasiči během zásahu evakuovali desítky turistů, 60 lidí z tábora v Dolském mlýně a večer obyvatele vesnic Mezná a Vysoká Lípa. V noci z pondělí na úterý oheň pohltil 3 domy ve obci Mezná.</a:t>
            </a:r>
          </a:p>
          <a:p>
            <a:pPr marL="0" indent="0" algn="just">
              <a:buNone/>
            </a:pPr>
            <a:r>
              <a:rPr lang="cs-CZ" sz="2400" b="1" dirty="0">
                <a:solidFill>
                  <a:schemeClr val="tx1"/>
                </a:solidFill>
              </a:rPr>
              <a:t>Úterý 26. července: </a:t>
            </a:r>
            <a:r>
              <a:rPr lang="cs-CZ" sz="2400" dirty="0">
                <a:solidFill>
                  <a:schemeClr val="tx1"/>
                </a:solidFill>
              </a:rPr>
              <a:t>večer již bylo na místě 450 hasičů z toho 250 dobrovolných. Rozsah porostu zasaženého požárem byl odhadnut na 1000 hektarů a zápach kouře z lesního požáru byl kvůli silnému větru zaznamenán až na Vysočině, Orlickoústecku, Svitavsku, Liberecku či v Drážďanech.</a:t>
            </a:r>
          </a:p>
          <a:p>
            <a:pPr marL="0" indent="0" algn="just">
              <a:buNone/>
            </a:pPr>
            <a:r>
              <a:rPr lang="cs-CZ" sz="2400" b="1" dirty="0">
                <a:solidFill>
                  <a:schemeClr val="tx1"/>
                </a:solidFill>
              </a:rPr>
              <a:t>Středa 27. července 2022: </a:t>
            </a:r>
            <a:r>
              <a:rPr lang="cs-CZ" sz="2400" dirty="0">
                <a:solidFill>
                  <a:schemeClr val="tx1"/>
                </a:solidFill>
              </a:rPr>
              <a:t>v nočních hodinách se požár ve druhé vlně vrátil do obce Mezná – k žádným větším škodám již nedošlo.</a:t>
            </a:r>
          </a:p>
          <a:p>
            <a:pPr marL="0" indent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400" b="1" dirty="0">
                <a:solidFill>
                  <a:schemeClr val="tx1"/>
                </a:solidFill>
              </a:rPr>
              <a:t>Čtvrtek 28. července 2022: </a:t>
            </a:r>
            <a:r>
              <a:rPr lang="cs-CZ" sz="2400" dirty="0">
                <a:solidFill>
                  <a:schemeClr val="tx1"/>
                </a:solidFill>
              </a:rPr>
              <a:t>na hašení požáru se na jeden den podílela dvě italská letadla typu </a:t>
            </a:r>
            <a:r>
              <a:rPr lang="cs-CZ" sz="2400" dirty="0" err="1">
                <a:solidFill>
                  <a:schemeClr val="tx1"/>
                </a:solidFill>
              </a:rPr>
              <a:t>Canadair</a:t>
            </a:r>
            <a:r>
              <a:rPr lang="cs-CZ" sz="2400" dirty="0">
                <a:solidFill>
                  <a:schemeClr val="tx1"/>
                </a:solidFill>
              </a:rPr>
              <a:t> CL-415 s velkokapacitními nádržemi na 6 tisíc litrů; voda se nabírala z jezera Milada u stí nad Labem.</a:t>
            </a:r>
          </a:p>
          <a:p>
            <a:pPr marL="0" indent="0" algn="just">
              <a:buNone/>
            </a:pPr>
            <a:endParaRPr lang="cs-CZ" sz="24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cs-CZ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553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ek 2">
            <a:extLst>
              <a:ext uri="{FF2B5EF4-FFF2-40B4-BE49-F238E27FC236}">
                <a16:creationId xmlns:a16="http://schemas.microsoft.com/office/drawing/2014/main" id="{BD4890B9-9ACB-D01F-E336-1816CA7E7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2054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" y="6203576"/>
            <a:ext cx="12192000" cy="654424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3595"/>
          </a:xfrm>
        </p:spPr>
        <p:txBody>
          <a:bodyPr/>
          <a:lstStyle/>
          <a:p>
            <a:r>
              <a:rPr lang="cs-CZ" dirty="0"/>
              <a:t>Statistika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9833" y="1188720"/>
            <a:ext cx="10613967" cy="4988243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cs-CZ" b="1" dirty="0">
                <a:solidFill>
                  <a:schemeClr val="tx1"/>
                </a:solidFill>
              </a:rPr>
              <a:t>Pátek 29. července 2022: </a:t>
            </a:r>
            <a:r>
              <a:rPr lang="cs-CZ" dirty="0">
                <a:solidFill>
                  <a:schemeClr val="tx1"/>
                </a:solidFill>
              </a:rPr>
              <a:t>Obě italská hasicí letadla se musela vrátit do Itálie k požáru na Apeninském poloostrově. Byla domluvena nová letecká pomoc ze Švédska, ze kterého přiletěly dva stroje Air </a:t>
            </a:r>
            <a:r>
              <a:rPr lang="cs-CZ" dirty="0" err="1">
                <a:solidFill>
                  <a:schemeClr val="tx1"/>
                </a:solidFill>
              </a:rPr>
              <a:t>Tractor</a:t>
            </a:r>
            <a:r>
              <a:rPr lang="cs-CZ" dirty="0">
                <a:solidFill>
                  <a:schemeClr val="tx1"/>
                </a:solidFill>
              </a:rPr>
              <a:t> AT-802, z nichž každé dokáže načerpat za letu 3000 litrů vody.</a:t>
            </a:r>
          </a:p>
          <a:p>
            <a:pPr marL="0" indent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cs-CZ" b="1" dirty="0">
                <a:solidFill>
                  <a:schemeClr val="tx1"/>
                </a:solidFill>
              </a:rPr>
              <a:t>Sobota 30. července 2022: </a:t>
            </a:r>
            <a:r>
              <a:rPr lang="cs-CZ" dirty="0">
                <a:solidFill>
                  <a:schemeClr val="tx1"/>
                </a:solidFill>
              </a:rPr>
              <a:t>Byla hlášena první zranění zasahujících hasičů. Jeden hasič byl vážně zraněn po pádu ze skály a transportován vrtulníkem do nemocnice v Ústí nad Labem, další dva hasiči napadení divokými vosami a včelami byli převezeni do děčínské nemocnice. V podvečer bylo hlášených celkem osm zraněných hasičů.</a:t>
            </a:r>
          </a:p>
          <a:p>
            <a:pPr marL="0" indent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cs-CZ" b="1" dirty="0">
                <a:solidFill>
                  <a:schemeClr val="tx1"/>
                </a:solidFill>
              </a:rPr>
              <a:t>Požár byl na českém území uhašen kolem poledne 12. srpna 2022</a:t>
            </a:r>
            <a:r>
              <a:rPr lang="cs-CZ" dirty="0">
                <a:solidFill>
                  <a:schemeClr val="tx1"/>
                </a:solidFill>
              </a:rPr>
              <a:t>, když hasiči poprvé nezaznamenali žádná neuhašená ohniska. Na místě přesto zůstalo asi 40 hasičů pro případ nově vzniklých ohnisek.</a:t>
            </a:r>
          </a:p>
          <a:p>
            <a:pPr marL="0" indent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cs-CZ" b="1" dirty="0">
                <a:solidFill>
                  <a:schemeClr val="tx1"/>
                </a:solidFill>
              </a:rPr>
              <a:t>Na německé straně o týden později v pátek 19. srpna 2022.</a:t>
            </a:r>
          </a:p>
        </p:txBody>
      </p:sp>
    </p:spTree>
    <p:extLst>
      <p:ext uri="{BB962C8B-B14F-4D97-AF65-F5344CB8AC3E}">
        <p14:creationId xmlns:p14="http://schemas.microsoft.com/office/powerpoint/2010/main" val="3931652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rázek 2">
            <a:extLst>
              <a:ext uri="{FF2B5EF4-FFF2-40B4-BE49-F238E27FC236}">
                <a16:creationId xmlns:a16="http://schemas.microsoft.com/office/drawing/2014/main" id="{D2ECD3EE-4C8A-64AA-30F9-C3BD97394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00"/>
            <a:ext cx="12192000" cy="81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" y="6203576"/>
            <a:ext cx="12192000" cy="654424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3595"/>
          </a:xfrm>
        </p:spPr>
        <p:txBody>
          <a:bodyPr/>
          <a:lstStyle/>
          <a:p>
            <a:r>
              <a:rPr lang="cs-CZ" dirty="0"/>
              <a:t>Škody 2022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9833" y="1188720"/>
            <a:ext cx="10613967" cy="4988243"/>
          </a:xfrm>
        </p:spPr>
        <p:txBody>
          <a:bodyPr>
            <a:normAutofit/>
          </a:bodyPr>
          <a:lstStyle/>
          <a:p>
            <a:pPr lvl="0" algn="just"/>
            <a:r>
              <a:rPr lang="cs-CZ" dirty="0">
                <a:solidFill>
                  <a:schemeClr val="tx1"/>
                </a:solidFill>
              </a:rPr>
              <a:t>Náklady na hašení</a:t>
            </a:r>
          </a:p>
          <a:p>
            <a:pPr lvl="0" algn="just"/>
            <a:r>
              <a:rPr lang="cs-CZ" dirty="0">
                <a:solidFill>
                  <a:schemeClr val="tx1"/>
                </a:solidFill>
              </a:rPr>
              <a:t>Škody na životním prostředí – nikdo nevyčísluje</a:t>
            </a:r>
          </a:p>
          <a:p>
            <a:pPr lvl="0" algn="just"/>
            <a:r>
              <a:rPr lang="cs-CZ" dirty="0">
                <a:solidFill>
                  <a:schemeClr val="tx1"/>
                </a:solidFill>
              </a:rPr>
              <a:t>Škody na veřejném majetku</a:t>
            </a:r>
            <a:endParaRPr lang="cs-CZ" b="1" dirty="0">
              <a:solidFill>
                <a:schemeClr val="tx1"/>
              </a:solidFill>
            </a:endParaRPr>
          </a:p>
          <a:p>
            <a:pPr lvl="0" algn="just"/>
            <a:r>
              <a:rPr lang="cs-CZ" dirty="0">
                <a:solidFill>
                  <a:schemeClr val="tx1"/>
                </a:solidFill>
              </a:rPr>
              <a:t>Škody soukromých osob - zcela vyhořely tři domy. Několik dalších nemovitostí bylo poškozeno - menší příspěvky dostali postižení z výtěžků soukromých sbírek</a:t>
            </a:r>
          </a:p>
          <a:p>
            <a:pPr lvl="0" algn="just"/>
            <a:r>
              <a:rPr lang="cs-CZ" dirty="0">
                <a:solidFill>
                  <a:schemeClr val="tx1"/>
                </a:solidFill>
              </a:rPr>
              <a:t>Škody a ztráty podnikatelů se odhadují na 500 milionů Kč</a:t>
            </a:r>
          </a:p>
          <a:p>
            <a:pPr lvl="1" algn="just"/>
            <a:r>
              <a:rPr lang="cs-CZ" dirty="0">
                <a:solidFill>
                  <a:schemeClr val="tx1"/>
                </a:solidFill>
              </a:rPr>
              <a:t>těch, co byli v uzavřených oblastech</a:t>
            </a:r>
          </a:p>
          <a:p>
            <a:pPr lvl="1" algn="just"/>
            <a:r>
              <a:rPr lang="cs-CZ" dirty="0">
                <a:solidFill>
                  <a:schemeClr val="tx1"/>
                </a:solidFill>
              </a:rPr>
              <a:t>těch, u kterých nastal po požáru velký odliv zákazníků</a:t>
            </a:r>
          </a:p>
          <a:p>
            <a:pPr lvl="1" algn="just"/>
            <a:r>
              <a:rPr lang="cs-CZ" dirty="0">
                <a:solidFill>
                  <a:schemeClr val="tx1"/>
                </a:solidFill>
              </a:rPr>
              <a:t>těch, co vařili a poskytovali služby zasahujícím hasičům</a:t>
            </a:r>
          </a:p>
        </p:txBody>
      </p:sp>
    </p:spTree>
    <p:extLst>
      <p:ext uri="{BB962C8B-B14F-4D97-AF65-F5344CB8AC3E}">
        <p14:creationId xmlns:p14="http://schemas.microsoft.com/office/powerpoint/2010/main" val="591805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ek 3">
            <a:extLst>
              <a:ext uri="{FF2B5EF4-FFF2-40B4-BE49-F238E27FC236}">
                <a16:creationId xmlns:a16="http://schemas.microsoft.com/office/drawing/2014/main" id="{1389C28D-60BE-6A76-E790-6CAB2CD15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062" y="-1315375"/>
            <a:ext cx="12260062" cy="81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" y="6203576"/>
            <a:ext cx="12192000" cy="654424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" y="365126"/>
            <a:ext cx="12192000" cy="831907"/>
          </a:xfrm>
        </p:spPr>
        <p:txBody>
          <a:bodyPr/>
          <a:lstStyle/>
          <a:p>
            <a:r>
              <a:rPr lang="cs-CZ" dirty="0"/>
              <a:t>Škody 2023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198" y="1138843"/>
            <a:ext cx="7601369" cy="5104015"/>
          </a:xfrm>
        </p:spPr>
        <p:txBody>
          <a:bodyPr>
            <a:normAutofit fontScale="92500" lnSpcReduction="20000"/>
          </a:bodyPr>
          <a:lstStyle/>
          <a:p>
            <a:pPr algn="just"/>
            <a:endParaRPr lang="cs-CZ" dirty="0"/>
          </a:p>
          <a:p>
            <a:pPr algn="just"/>
            <a:r>
              <a:rPr lang="cs-CZ" dirty="0"/>
              <a:t>I </a:t>
            </a:r>
            <a:r>
              <a:rPr lang="cs-CZ" b="1" dirty="0"/>
              <a:t>po celý rok 2023 </a:t>
            </a:r>
            <a:r>
              <a:rPr lang="cs-CZ" dirty="0"/>
              <a:t>zůstala uzavřena nejnavštěvovanější místa jako je </a:t>
            </a:r>
            <a:r>
              <a:rPr lang="cs-CZ" b="1" dirty="0"/>
              <a:t>Edmundova  soutěska </a:t>
            </a:r>
            <a:r>
              <a:rPr lang="cs-CZ" dirty="0"/>
              <a:t>s lodičkami ve Hřensku nebo </a:t>
            </a:r>
            <a:r>
              <a:rPr lang="cs-CZ" b="1" dirty="0"/>
              <a:t>Gabrielina stezka </a:t>
            </a:r>
            <a:r>
              <a:rPr lang="cs-CZ" dirty="0"/>
              <a:t>z Mezní Louky na Pravčickou bránu. </a:t>
            </a:r>
          </a:p>
          <a:p>
            <a:pPr algn="just"/>
            <a:r>
              <a:rPr lang="cs-CZ" dirty="0"/>
              <a:t>Edmundova soutěska na řece Kamenici byla přitom v roce nejnavštěvovanější cíl v Českém Švýcarsku  - zaznamenal návštěvnost 300.000 osob, to je téměř 25 % všech návštěv v NP České Švýcarsko. Navíc Edmundova soutěska je jediný z nejnavštěvovanějších cílů přístupný i pro osoby s pohybovým omezením, seniory a hendikepované.</a:t>
            </a:r>
          </a:p>
          <a:p>
            <a:pPr algn="just"/>
            <a:r>
              <a:rPr lang="cs-CZ" dirty="0"/>
              <a:t>Čistá </a:t>
            </a:r>
            <a:r>
              <a:rPr lang="cs-CZ" b="1" dirty="0"/>
              <a:t>výkonnost ekonomiky cestovního ruchu </a:t>
            </a:r>
            <a:r>
              <a:rPr lang="cs-CZ" dirty="0"/>
              <a:t>v Českém Švýcarsku se tak podle odhadů propadne </a:t>
            </a:r>
            <a:r>
              <a:rPr lang="cs-CZ" b="1" dirty="0"/>
              <a:t>o 2 miliardy Kč</a:t>
            </a:r>
            <a:r>
              <a:rPr lang="cs-CZ" dirty="0"/>
              <a:t>. </a:t>
            </a:r>
          </a:p>
        </p:txBody>
      </p:sp>
      <p:pic>
        <p:nvPicPr>
          <p:cNvPr id="1026" name="Picture 2" descr="Edmundova soutěsk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568" y="2227810"/>
            <a:ext cx="4133432" cy="275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42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" y="6203576"/>
            <a:ext cx="12192000" cy="654424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98624"/>
            <a:ext cx="10515600" cy="782032"/>
          </a:xfrm>
        </p:spPr>
        <p:txBody>
          <a:bodyPr/>
          <a:lstStyle/>
          <a:p>
            <a:r>
              <a:rPr lang="cs-CZ" dirty="0"/>
              <a:t>Dezinformace a manipulace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4869" y="1080656"/>
            <a:ext cx="11862262" cy="5586153"/>
          </a:xfrm>
        </p:spPr>
        <p:txBody>
          <a:bodyPr>
            <a:normAutofit fontScale="92500" lnSpcReduction="20000"/>
          </a:bodyPr>
          <a:lstStyle/>
          <a:p>
            <a:pPr lvl="0" algn="just"/>
            <a:r>
              <a:rPr lang="cs-CZ" b="1" dirty="0"/>
              <a:t>Mrtvé suché stromy nemají souvislost s šířením požáru, šíří se hrabankou</a:t>
            </a:r>
            <a:endParaRPr lang="cs-CZ" dirty="0"/>
          </a:p>
          <a:p>
            <a:pPr lvl="1" algn="just"/>
            <a:r>
              <a:rPr lang="cs-CZ" dirty="0"/>
              <a:t>A právě z opadaného jehličí ponechaných kůrovcových stromů se vytvořily doslova tlusté koberce, které také urychlily šíření požáru</a:t>
            </a:r>
          </a:p>
          <a:p>
            <a:pPr lvl="0" algn="just"/>
            <a:r>
              <a:rPr lang="cs-CZ" b="1" dirty="0"/>
              <a:t>V obcích nebyly zajištěny zdroje požární vody</a:t>
            </a:r>
          </a:p>
          <a:p>
            <a:pPr lvl="1" algn="just"/>
            <a:r>
              <a:rPr lang="cs-CZ" dirty="0"/>
              <a:t>Orgány ochrany přírody reálně komplikují byť jen odbahňování rybníků a do povolovacích řízení při budování vodních ploch stavějí prakticky nepřekonatelné překážky. V území slibovala požární nádrže zajistit správa NP. </a:t>
            </a:r>
          </a:p>
          <a:p>
            <a:pPr lvl="0" algn="just"/>
            <a:r>
              <a:rPr lang="cs-CZ" b="1" dirty="0"/>
              <a:t>Za požár mohou jiní</a:t>
            </a:r>
            <a:endParaRPr lang="cs-CZ" dirty="0"/>
          </a:p>
          <a:p>
            <a:pPr lvl="1" algn="just"/>
            <a:r>
              <a:rPr lang="cs-CZ" dirty="0"/>
              <a:t>Neodpovědní turisté (zapálili to, je potřeba přitvrdit v zákazech), předkové (nevhodně to vysázeli), lesáci (špatně to udržovali), obce, politici (špatně zajistili prevenci), hasiči (nezvládli zásah, nezvládli prevenci) atp.  Jen ochránci dělali všechno správně a za nic odpovědnost nenesou. Chybí sebereflexe!</a:t>
            </a:r>
          </a:p>
          <a:p>
            <a:pPr lvl="0" algn="just"/>
            <a:r>
              <a:rPr lang="cs-CZ" b="1" dirty="0"/>
              <a:t>Při vyklizení veškeré dřevní hmoty by podle modelu hoření na holinách probíhalo s podstatně vyšší rychlostí a intenzitou a je otázkou, nakolik by se podařilo takový požár vůbec dostat pod kontrolu</a:t>
            </a:r>
          </a:p>
          <a:p>
            <a:pPr lvl="1" algn="just"/>
            <a:r>
              <a:rPr lang="cs-CZ" dirty="0"/>
              <a:t>Holiny dělala správa NP. Nikdo jiný nikdy nepožadoval vyklizení veškeré dřevní hmoty. Starostové chtěli zprůchodnění cest a vykácení suchého dřeva v blízkosti obcí pro ochranu obyvatel v případě požáru.</a:t>
            </a:r>
            <a:endParaRPr lang="cs-CZ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637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" y="6203576"/>
            <a:ext cx="12192000" cy="654424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98624"/>
            <a:ext cx="10515600" cy="782032"/>
          </a:xfrm>
        </p:spPr>
        <p:txBody>
          <a:bodyPr/>
          <a:lstStyle/>
          <a:p>
            <a:r>
              <a:rPr lang="cs-CZ" dirty="0"/>
              <a:t>Dobrovolníci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6131" y="939338"/>
            <a:ext cx="11862262" cy="558615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4000" b="1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Plusy</a:t>
            </a:r>
            <a:endParaRPr lang="cs-CZ" sz="2400" b="1" kern="1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4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spolupráce s obcemi – od začátku zajišťovali dobrovolníci - až na drobné výjimky byla tato spolupráce po celou dobu zásahu ukázková </a:t>
            </a:r>
            <a:r>
              <a:rPr lang="cs-CZ" sz="24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cs-CZ" sz="2400" kern="1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400" kern="1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spolupráce s dobrovolníky pod hlavičkou jednotek, případně sdružení hasičů – Hřensko vaření, </a:t>
            </a:r>
            <a:r>
              <a:rPr lang="cs-CZ" sz="2400" kern="1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Býnovec</a:t>
            </a:r>
            <a:r>
              <a:rPr lang="cs-CZ" sz="2400" kern="1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housky apod. </a:t>
            </a:r>
            <a:r>
              <a:rPr lang="cs-CZ" sz="2400" kern="1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cs-CZ" sz="2400" kern="1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400" kern="1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od začátku se na místě vyskytovali ochotní dobrovolníci (mezi prvními </a:t>
            </a:r>
            <a:r>
              <a:rPr lang="cs-CZ" sz="2400" kern="1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Fire</a:t>
            </a:r>
            <a:r>
              <a:rPr lang="cs-CZ" sz="2400" kern="1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kern="1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Rescue</a:t>
            </a:r>
            <a:r>
              <a:rPr lang="cs-CZ" sz="2400" kern="1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Štětí), zajišťující občerstvení a zdravotní služby </a:t>
            </a:r>
            <a:r>
              <a:rPr lang="cs-CZ" sz="2400" kern="1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cs-CZ" sz="2400" kern="1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719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" y="6203576"/>
            <a:ext cx="12192000" cy="654424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98624"/>
            <a:ext cx="10515600" cy="782032"/>
          </a:xfrm>
        </p:spPr>
        <p:txBody>
          <a:bodyPr/>
          <a:lstStyle/>
          <a:p>
            <a:r>
              <a:rPr lang="cs-CZ" dirty="0"/>
              <a:t>Dobrovolníci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6131" y="939338"/>
            <a:ext cx="11862262" cy="558615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4000" b="1" kern="1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Mínusy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400" kern="1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hoteliéři a majitelé nemovitostí nabízeli zprvu veškeré služby zadarmo – když kraj začal řešit náhrady škody – tak vlastně mysleli jenom první tři dny </a:t>
            </a:r>
            <a:r>
              <a:rPr lang="cs-CZ" sz="2400" kern="1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</a:t>
            </a:r>
            <a:endParaRPr lang="cs-CZ" sz="2400" kern="1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400" kern="1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místo úhrady skutečných prokázaných nákladů a případných skutečných škod začali účtovat komerční nájemné a ubytování </a:t>
            </a:r>
            <a:r>
              <a:rPr lang="cs-CZ" sz="2400" kern="1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</a:t>
            </a:r>
            <a:endParaRPr lang="cs-CZ" sz="2400" kern="1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4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 tady se objevili paraziti v podobě spontánního dobrovolníka, který s tichým souhlasem VZ začal hasičům opravovat poškozenou a nepojízdnou techniku – nyní požaduje úhradu nákladů ve výši cca 350 tis. Kč </a:t>
            </a:r>
            <a:r>
              <a:rPr lang="cs-CZ" sz="24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</a:t>
            </a:r>
            <a:endParaRPr lang="cs-CZ" sz="2400" kern="1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630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P7221814">
            <a:extLst>
              <a:ext uri="{FF2B5EF4-FFF2-40B4-BE49-F238E27FC236}">
                <a16:creationId xmlns:a16="http://schemas.microsoft.com/office/drawing/2014/main" id="{49C47832-7566-299A-7684-AF90B88BB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51247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9475" name="Text Box 3">
            <a:extLst>
              <a:ext uri="{FF2B5EF4-FFF2-40B4-BE49-F238E27FC236}">
                <a16:creationId xmlns:a16="http://schemas.microsoft.com/office/drawing/2014/main" id="{CD30F875-EBBC-BB5E-9B71-766D9AD0C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0044" y="0"/>
            <a:ext cx="8951912" cy="1446213"/>
          </a:xfrm>
          <a:prstGeom prst="rect">
            <a:avLst/>
          </a:prstGeom>
          <a:solidFill>
            <a:srgbClr val="C0C0C0">
              <a:alpha val="30000"/>
            </a:srgb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Lesní požár velkého rozsahu (14 ha)</a:t>
            </a:r>
          </a:p>
          <a:p>
            <a:pPr algn="ctr">
              <a:defRPr/>
            </a:pPr>
            <a:r>
              <a:rPr lang="cs-CZ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Národní park České Švýcarsko 2006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" y="6203576"/>
            <a:ext cx="12192000" cy="654424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B1C22B3-0D3D-C297-DD2A-8ACF24A6C9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70" y="817050"/>
            <a:ext cx="9928860" cy="558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8825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1" y="6203576"/>
            <a:ext cx="12192000" cy="654424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73686"/>
            <a:ext cx="10515600" cy="876388"/>
          </a:xfrm>
        </p:spPr>
        <p:txBody>
          <a:bodyPr/>
          <a:lstStyle/>
          <a:p>
            <a:r>
              <a:rPr lang="cs-CZ" dirty="0"/>
              <a:t>Přístup saské správy NP po kůrovci a požáru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240" y="3429000"/>
            <a:ext cx="4879075" cy="2701830"/>
          </a:xfrm>
        </p:spPr>
      </p:pic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>
          <a:xfrm>
            <a:off x="373609" y="1565270"/>
            <a:ext cx="7598296" cy="1237526"/>
          </a:xfrm>
        </p:spPr>
        <p:txBody>
          <a:bodyPr>
            <a:normAutofit/>
          </a:bodyPr>
          <a:lstStyle/>
          <a:p>
            <a:pPr lvl="1"/>
            <a:r>
              <a:rPr lang="cs-CZ" dirty="0">
                <a:solidFill>
                  <a:schemeClr val="tx1"/>
                </a:solidFill>
              </a:rPr>
              <a:t>Podél všech cyklotras a pěších tras byla provedena a ukončena bezpečnostní těžba a téměř celé území je pro návštěvníky zpřístupněné a zprůchodněné. 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9129" y="3767666"/>
            <a:ext cx="3672871" cy="261479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9" y="3598333"/>
            <a:ext cx="4207766" cy="295345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6348" y="969446"/>
            <a:ext cx="3448432" cy="245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79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1" y="6203576"/>
            <a:ext cx="12192000" cy="654424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73686"/>
            <a:ext cx="10515600" cy="876388"/>
          </a:xfrm>
        </p:spPr>
        <p:txBody>
          <a:bodyPr>
            <a:normAutofit fontScale="90000"/>
          </a:bodyPr>
          <a:lstStyle/>
          <a:p>
            <a:r>
              <a:rPr lang="cs-CZ" dirty="0"/>
              <a:t>… a přístup české správy NP po kůrovci a požáru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>
          <a:xfrm>
            <a:off x="313266" y="1150074"/>
            <a:ext cx="6394939" cy="5555525"/>
          </a:xfrm>
        </p:spPr>
        <p:txBody>
          <a:bodyPr>
            <a:normAutofit/>
          </a:bodyPr>
          <a:lstStyle/>
          <a:p>
            <a:pPr lvl="1" algn="just"/>
            <a:r>
              <a:rPr lang="cs-CZ" dirty="0">
                <a:solidFill>
                  <a:schemeClr val="tx1"/>
                </a:solidFill>
              </a:rPr>
              <a:t>Bezpečností kácení podél tras částečně odmítáno,  paradoxně kvůli ochraně smrků:</a:t>
            </a:r>
          </a:p>
          <a:p>
            <a:pPr lvl="1" algn="just"/>
            <a:endParaRPr lang="cs-CZ" dirty="0">
              <a:solidFill>
                <a:schemeClr val="tx1"/>
              </a:solidFill>
            </a:endParaRPr>
          </a:p>
          <a:p>
            <a:pPr lvl="1" algn="just"/>
            <a:endParaRPr lang="cs-CZ" dirty="0">
              <a:solidFill>
                <a:schemeClr val="tx1"/>
              </a:solidFill>
            </a:endParaRPr>
          </a:p>
          <a:p>
            <a:pPr lvl="1" algn="just"/>
            <a:endParaRPr lang="cs-CZ" dirty="0">
              <a:solidFill>
                <a:schemeClr val="tx1"/>
              </a:solidFill>
            </a:endParaRPr>
          </a:p>
          <a:p>
            <a:pPr lvl="1" algn="just"/>
            <a:endParaRPr lang="cs-CZ" dirty="0">
              <a:solidFill>
                <a:schemeClr val="tx1"/>
              </a:solidFill>
            </a:endParaRPr>
          </a:p>
          <a:p>
            <a:pPr lvl="1" algn="just"/>
            <a:endParaRPr lang="cs-CZ" dirty="0">
              <a:solidFill>
                <a:schemeClr val="tx1"/>
              </a:solidFill>
            </a:endParaRPr>
          </a:p>
          <a:p>
            <a:pPr lvl="1" algn="just"/>
            <a:endParaRPr lang="cs-CZ" dirty="0">
              <a:solidFill>
                <a:schemeClr val="tx1"/>
              </a:solidFill>
            </a:endParaRPr>
          </a:p>
          <a:p>
            <a:pPr lvl="1" algn="just"/>
            <a:endParaRPr lang="cs-CZ" dirty="0">
              <a:solidFill>
                <a:schemeClr val="tx1"/>
              </a:solidFill>
            </a:endParaRPr>
          </a:p>
          <a:p>
            <a:pPr lvl="1" algn="just"/>
            <a:endParaRPr lang="cs-CZ" dirty="0">
              <a:solidFill>
                <a:schemeClr val="tx1"/>
              </a:solidFill>
            </a:endParaRPr>
          </a:p>
          <a:p>
            <a:pPr lvl="1" algn="just"/>
            <a:endParaRPr lang="cs-CZ" sz="1000" dirty="0">
              <a:solidFill>
                <a:schemeClr val="tx1"/>
              </a:solidFill>
            </a:endParaRPr>
          </a:p>
          <a:p>
            <a:pPr lvl="1" algn="just"/>
            <a:r>
              <a:rPr lang="cs-CZ" dirty="0">
                <a:solidFill>
                  <a:schemeClr val="tx1"/>
                </a:solidFill>
              </a:rPr>
              <a:t>Kácení max. 30 m na každou stranu od cesty</a:t>
            </a:r>
          </a:p>
          <a:p>
            <a:pPr lvl="1" algn="just"/>
            <a:r>
              <a:rPr lang="cs-CZ" dirty="0">
                <a:solidFill>
                  <a:schemeClr val="tx1"/>
                </a:solidFill>
              </a:rPr>
              <a:t>Zůstává 14 uzavřených tras a cest</a:t>
            </a:r>
          </a:p>
          <a:p>
            <a:pPr lvl="1" algn="just"/>
            <a:r>
              <a:rPr lang="cs-CZ" dirty="0">
                <a:solidFill>
                  <a:schemeClr val="tx1"/>
                </a:solidFill>
              </a:rPr>
              <a:t>Mnohé turistické trasy odznačeny</a:t>
            </a:r>
          </a:p>
          <a:p>
            <a:pPr lvl="1" algn="just"/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898" y="938737"/>
            <a:ext cx="2467557" cy="529273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054" y="938737"/>
            <a:ext cx="2681996" cy="529273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914901"/>
            <a:ext cx="5020733" cy="318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002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1" y="6203576"/>
            <a:ext cx="12192000" cy="654424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1688" y="278861"/>
            <a:ext cx="10515600" cy="954717"/>
          </a:xfrm>
        </p:spPr>
        <p:txBody>
          <a:bodyPr/>
          <a:lstStyle/>
          <a:p>
            <a:r>
              <a:rPr lang="cs-CZ" dirty="0"/>
              <a:t>Požadavky starostů po požáru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792" y="1233577"/>
            <a:ext cx="8096173" cy="5067469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cs-CZ" dirty="0">
                <a:solidFill>
                  <a:schemeClr val="tx1"/>
                </a:solidFill>
              </a:rPr>
              <a:t>Dovybavit hasiče specifickou hasební technikou do specifického terénu. </a:t>
            </a:r>
          </a:p>
          <a:p>
            <a:pPr marL="228600" lvl="1" algn="just">
              <a:spcBef>
                <a:spcPts val="1000"/>
              </a:spcBef>
            </a:pPr>
            <a:r>
              <a:rPr lang="cs-CZ" sz="2800" dirty="0">
                <a:solidFill>
                  <a:schemeClr val="tx1"/>
                </a:solidFill>
              </a:rPr>
              <a:t>Zkapacitnit vodní plochy a nádrže v obcích a mimo obce. </a:t>
            </a:r>
          </a:p>
          <a:p>
            <a:pPr lvl="0" algn="just"/>
            <a:r>
              <a:rPr lang="cs-CZ" dirty="0">
                <a:solidFill>
                  <a:schemeClr val="tx1"/>
                </a:solidFill>
              </a:rPr>
              <a:t>Zajistit výsadby jedlí, buků, listnáčů. Obnovit vhodnou výsadbou „zásahová“ území NP. </a:t>
            </a:r>
          </a:p>
          <a:p>
            <a:pPr algn="just"/>
            <a:r>
              <a:rPr lang="cs-CZ" dirty="0">
                <a:solidFill>
                  <a:schemeClr val="tx1"/>
                </a:solidFill>
              </a:rPr>
              <a:t>Změnit management luk s chřástalem či jinými ochrannými managmenty.</a:t>
            </a:r>
          </a:p>
          <a:p>
            <a:pPr algn="just"/>
            <a:r>
              <a:rPr lang="cs-CZ" dirty="0">
                <a:solidFill>
                  <a:schemeClr val="tx1"/>
                </a:solidFill>
              </a:rPr>
              <a:t>Zlepšit podmínky podpory a spolufinancování projektů v CHÚ v rámci OPŽP a </a:t>
            </a:r>
            <a:r>
              <a:rPr lang="cs-CZ" dirty="0" err="1">
                <a:solidFill>
                  <a:schemeClr val="tx1"/>
                </a:solidFill>
              </a:rPr>
              <a:t>ModFONDU</a:t>
            </a:r>
            <a:r>
              <a:rPr lang="cs-CZ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cs-CZ" dirty="0">
                <a:solidFill>
                  <a:schemeClr val="tx1"/>
                </a:solidFill>
              </a:rPr>
              <a:t>P</a:t>
            </a:r>
            <a:r>
              <a:rPr lang="cs-CZ" sz="2800" dirty="0">
                <a:solidFill>
                  <a:schemeClr val="tx1"/>
                </a:solidFill>
              </a:rPr>
              <a:t>řepracovat zásady péče.</a:t>
            </a:r>
          </a:p>
          <a:p>
            <a:pPr lvl="0" algn="just"/>
            <a:r>
              <a:rPr lang="cs-CZ" dirty="0">
                <a:solidFill>
                  <a:schemeClr val="tx1"/>
                </a:solidFill>
              </a:rPr>
              <a:t>Zajistit průjezdnost NP a zprůchodnění cest.</a:t>
            </a:r>
          </a:p>
          <a:p>
            <a:pPr algn="just"/>
            <a:r>
              <a:rPr lang="cs-CZ" dirty="0">
                <a:solidFill>
                  <a:schemeClr val="tx1"/>
                </a:solidFill>
              </a:rPr>
              <a:t>Zajistit odpovídající postavení samospráv v Radě parku. </a:t>
            </a:r>
          </a:p>
        </p:txBody>
      </p:sp>
      <p:pic>
        <p:nvPicPr>
          <p:cNvPr id="1028" name="Picture 4" descr="Může jít o obrázek 10 lidem , sedícím lidem , stolu a indo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965" y="2298896"/>
            <a:ext cx="3431584" cy="192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6193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1" y="6203576"/>
            <a:ext cx="12192000" cy="654424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1688" y="278861"/>
            <a:ext cx="10515600" cy="954717"/>
          </a:xfrm>
        </p:spPr>
        <p:txBody>
          <a:bodyPr/>
          <a:lstStyle/>
          <a:p>
            <a:r>
              <a:rPr lang="cs-CZ" dirty="0"/>
              <a:t>Požadavky starostů po požáru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792" y="1233577"/>
            <a:ext cx="8096173" cy="5067469"/>
          </a:xfrm>
        </p:spPr>
        <p:txBody>
          <a:bodyPr>
            <a:normAutofit fontScale="92500"/>
          </a:bodyPr>
          <a:lstStyle/>
          <a:p>
            <a:pPr lvl="0" algn="just"/>
            <a:r>
              <a:rPr lang="cs-CZ" dirty="0">
                <a:solidFill>
                  <a:schemeClr val="tx1"/>
                </a:solidFill>
              </a:rPr>
              <a:t>Zajistit údržbu všech cest v parku tak, aby byly sjízdné pro těžkou hasičskou techniku a zvýšit nosnosti můstků.</a:t>
            </a:r>
          </a:p>
          <a:p>
            <a:pPr lvl="0" algn="just"/>
            <a:r>
              <a:rPr lang="cs-CZ" dirty="0">
                <a:solidFill>
                  <a:schemeClr val="tx1"/>
                </a:solidFill>
              </a:rPr>
              <a:t>Vybudovat a udržovat odstavná místa pro hasící techniku.</a:t>
            </a:r>
          </a:p>
          <a:p>
            <a:pPr lvl="0" algn="just"/>
            <a:r>
              <a:rPr lang="cs-CZ" dirty="0">
                <a:solidFill>
                  <a:schemeClr val="tx1"/>
                </a:solidFill>
              </a:rPr>
              <a:t>Upravit plochy pro plnění vrtulníků a letadel mimo přistávací dráhy.</a:t>
            </a:r>
          </a:p>
          <a:p>
            <a:pPr lvl="0" algn="just"/>
            <a:r>
              <a:rPr lang="cs-CZ" dirty="0">
                <a:solidFill>
                  <a:schemeClr val="tx1"/>
                </a:solidFill>
              </a:rPr>
              <a:t>Zlepšení orientace v terénu pro zasahující složky (rozčlenit území na segmenty, protipožární pásy, orientační systém v terénu, rozčlenit park na sektory, mezi nimiž by byla nehořlavá bariéra (pruhy vykácet)</a:t>
            </a:r>
          </a:p>
          <a:p>
            <a:pPr lvl="0" algn="just"/>
            <a:r>
              <a:rPr lang="cs-CZ" dirty="0">
                <a:solidFill>
                  <a:schemeClr val="tx1"/>
                </a:solidFill>
              </a:rPr>
              <a:t>Maximálně využít technologie - čidla v terénu, drony, kamery, automatická detekce požáru apod.</a:t>
            </a:r>
          </a:p>
          <a:p>
            <a:pPr lvl="0" algn="just"/>
            <a:r>
              <a:rPr lang="cs-CZ" dirty="0">
                <a:solidFill>
                  <a:schemeClr val="tx1"/>
                </a:solidFill>
              </a:rPr>
              <a:t>Zajistit pravidelné cvičení hasičů v terénu.</a:t>
            </a:r>
          </a:p>
        </p:txBody>
      </p:sp>
      <p:pic>
        <p:nvPicPr>
          <p:cNvPr id="1030" name="Picture 6" descr="Může jít o obrázek stromu a přírodě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965" y="2443157"/>
            <a:ext cx="3505217" cy="197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1610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" y="6203576"/>
            <a:ext cx="12192000" cy="654424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B746190-FB52-5168-CF55-313105CFA4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883" y="1178765"/>
            <a:ext cx="9685021" cy="544782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A66CE16-7B7E-5B53-9D9C-3F533F89B60D}"/>
              </a:ext>
            </a:extLst>
          </p:cNvPr>
          <p:cNvSpPr txBox="1"/>
          <p:nvPr/>
        </p:nvSpPr>
        <p:spPr>
          <a:xfrm>
            <a:off x="1" y="307019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dirty="0"/>
              <a:t>Nová příležitost, přirozený proces?</a:t>
            </a:r>
          </a:p>
        </p:txBody>
      </p:sp>
    </p:spTree>
    <p:extLst>
      <p:ext uri="{BB962C8B-B14F-4D97-AF65-F5344CB8AC3E}">
        <p14:creationId xmlns:p14="http://schemas.microsoft.com/office/powerpoint/2010/main" val="3872462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" y="6203576"/>
            <a:ext cx="12192000" cy="654424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98624"/>
            <a:ext cx="10515600" cy="782032"/>
          </a:xfrm>
        </p:spPr>
        <p:txBody>
          <a:bodyPr/>
          <a:lstStyle/>
          <a:p>
            <a:r>
              <a:rPr lang="cs-CZ" dirty="0"/>
              <a:t>Rok po požáru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4869" y="1271847"/>
            <a:ext cx="11862262" cy="558615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400" b="1" i="1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Motto: Nic není staršího, než včerejší noviny – Karel Čapek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400" b="1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Sliby - chyby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4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 DE straně podzemní nádrže, na CZ gumové vaky, které budeme sledovat jestli přežijí zimu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400" kern="1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Dotační tituly jsou prioritně pro HZS, pro jednotky obcí zbyly míst techniky víceméně jen hezké sliby.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400" kern="1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Místo potřebného materiálu se stále nakupují nesmysly (jako 2,5 tuny vážící přívěs pro nouzové přežití, které horko těžko někam dovezete a nedostanete mimo pevné cesty, velkokapacitní cisterny, které se nedostanou na místo zásahu a pouze devastují krajinu).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400" kern="1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Nechuť se inspirovat a zavádět v rámci klimatických změn celosvětově uznávané vybavení a postupy, jako např. D program, malé přenosné nádrže, lesní speciály, světlé oděvy zabraňující přehřátí pro zasahující apod.</a:t>
            </a:r>
          </a:p>
        </p:txBody>
      </p:sp>
    </p:spTree>
    <p:extLst>
      <p:ext uri="{BB962C8B-B14F-4D97-AF65-F5344CB8AC3E}">
        <p14:creationId xmlns:p14="http://schemas.microsoft.com/office/powerpoint/2010/main" val="1950229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" y="6203576"/>
            <a:ext cx="12192000" cy="654424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98624"/>
            <a:ext cx="10515600" cy="782032"/>
          </a:xfrm>
        </p:spPr>
        <p:txBody>
          <a:bodyPr/>
          <a:lstStyle/>
          <a:p>
            <a:r>
              <a:rPr lang="cs-CZ" dirty="0"/>
              <a:t>Rok po požáru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4869" y="1271847"/>
            <a:ext cx="11862262" cy="558615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400" kern="1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Nevyužívání příkladů dobré praxe z okolních států – místo n</a:t>
            </a:r>
            <a:r>
              <a:rPr lang="cs-CZ" sz="24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esmyslných dotací, </a:t>
            </a:r>
            <a:r>
              <a:rPr lang="cs-CZ" sz="2400" kern="1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které obcím nevyhovují a které ani v podstatě nechtějí, realizovat finanční projekty např. jako v sousedním v Sasku, kde stát nakupuje za desítky milionů Eur techniku, kterou po dobu udržitelnosti zapůjčuje obcím a po vypršení udržitelnosti techniku tuto techniku nabízejí převodem na obce a nakupují novou a modernější – nepotřebují žádné </a:t>
            </a:r>
            <a:r>
              <a:rPr lang="cs-CZ" sz="2400" kern="1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IROPy</a:t>
            </a:r>
            <a:r>
              <a:rPr lang="cs-CZ" sz="2400" kern="1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2400" kern="1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Interregy</a:t>
            </a:r>
            <a:r>
              <a:rPr lang="cs-CZ" sz="2400" kern="1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apod.</a:t>
            </a:r>
            <a:endParaRPr lang="cs-CZ" sz="2400" kern="1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5470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" y="6203576"/>
            <a:ext cx="12192000" cy="654424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FDADC20-378F-1969-C165-B5D792075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" y="989031"/>
            <a:ext cx="7827739" cy="586896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AD44DF2-5266-66E9-01D6-23B96F76EC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49" b="19085"/>
          <a:stretch/>
        </p:blipFill>
        <p:spPr>
          <a:xfrm>
            <a:off x="8243704" y="989030"/>
            <a:ext cx="3931082" cy="586896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0DF6710-47D8-332B-0135-2C9683F9B719}"/>
              </a:ext>
            </a:extLst>
          </p:cNvPr>
          <p:cNvSpPr txBox="1"/>
          <p:nvPr/>
        </p:nvSpPr>
        <p:spPr>
          <a:xfrm>
            <a:off x="0" y="219588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/>
              <a:t>Nedopusťme, aby se opakoval rok 2022!</a:t>
            </a:r>
          </a:p>
        </p:txBody>
      </p:sp>
    </p:spTree>
    <p:extLst>
      <p:ext uri="{BB962C8B-B14F-4D97-AF65-F5344CB8AC3E}">
        <p14:creationId xmlns:p14="http://schemas.microsoft.com/office/powerpoint/2010/main" val="19795129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5" name="Text Box 3">
            <a:extLst>
              <a:ext uri="{FF2B5EF4-FFF2-40B4-BE49-F238E27FC236}">
                <a16:creationId xmlns:a16="http://schemas.microsoft.com/office/drawing/2014/main" id="{61E47456-C63B-E844-DD25-4C17FD417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603" y="346230"/>
            <a:ext cx="10954794" cy="707886"/>
          </a:xfrm>
          <a:prstGeom prst="rect">
            <a:avLst/>
          </a:prstGeom>
          <a:solidFill>
            <a:srgbClr val="C0C0C0">
              <a:alpha val="30000"/>
            </a:srgb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4000" b="1" dirty="0">
                <a:latin typeface="+mj-lt"/>
              </a:rPr>
              <a:t>5/6 plochy Národního parku ČŠ na svůj požár čeká!</a:t>
            </a:r>
            <a:endParaRPr lang="en-US" sz="4000" b="1" dirty="0">
              <a:latin typeface="+mj-lt"/>
            </a:endParaRPr>
          </a:p>
        </p:txBody>
      </p:sp>
      <p:pic>
        <p:nvPicPr>
          <p:cNvPr id="13315" name="Obrázek 3">
            <a:extLst>
              <a:ext uri="{FF2B5EF4-FFF2-40B4-BE49-F238E27FC236}">
                <a16:creationId xmlns:a16="http://schemas.microsoft.com/office/drawing/2014/main" id="{A3C69F9A-534D-AEE7-BCE4-F440FD89E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3717"/>
            <a:ext cx="12192000" cy="548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" y="6203576"/>
            <a:ext cx="12192000" cy="654424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3595"/>
          </a:xfrm>
        </p:spPr>
        <p:txBody>
          <a:bodyPr/>
          <a:lstStyle/>
          <a:p>
            <a:r>
              <a:rPr lang="cs-CZ" dirty="0"/>
              <a:t>Hlavní příčiny požáru v roce 2022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9833" y="1188720"/>
            <a:ext cx="10613967" cy="498824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cs-CZ" sz="2400" dirty="0">
                <a:solidFill>
                  <a:schemeClr val="tx1"/>
                </a:solidFill>
              </a:rPr>
              <a:t>Základem pro vznik tak rozsáhlého požáru bylo dlouhodobé podceňování jakýchkoliv protipožárních opatření ze strany vedení Národního parku České Švýcarsko od vzniku parku, doprovázené nevhodným hospodařením a nevhodnými opatřeními v rámci kůrovcové kalamity a v neposlední řadě nepříznivé klimatické vlivy (sucho).</a:t>
            </a:r>
          </a:p>
          <a:p>
            <a:pPr marL="0" indent="0" algn="just">
              <a:buNone/>
            </a:pPr>
            <a:r>
              <a:rPr lang="cs-CZ" sz="2400" b="0" dirty="0">
                <a:solidFill>
                  <a:schemeClr val="tx1"/>
                </a:solidFill>
                <a:effectLst/>
              </a:rPr>
              <a:t>I přes opakované upozorňování ze strany hasičů (HZS i JSDH) a starostů obcí se sídly na území národního parku nedocházelo k žádné </a:t>
            </a:r>
            <a:r>
              <a:rPr lang="cs-CZ" sz="2400" dirty="0">
                <a:solidFill>
                  <a:schemeClr val="tx1"/>
                </a:solidFill>
              </a:rPr>
              <a:t>nápravě </a:t>
            </a:r>
            <a:r>
              <a:rPr lang="cs-CZ" sz="2400" b="0" dirty="0">
                <a:solidFill>
                  <a:schemeClr val="tx1"/>
                </a:solidFill>
                <a:effectLst/>
              </a:rPr>
              <a:t>a to i přes to, že zákon </a:t>
            </a:r>
            <a:r>
              <a:rPr lang="cs-CZ" sz="2400" b="1" dirty="0">
                <a:solidFill>
                  <a:schemeClr val="tx1"/>
                </a:solidFill>
                <a:effectLst/>
              </a:rPr>
              <a:t>O ochraně přírody a krajiny </a:t>
            </a:r>
            <a:r>
              <a:rPr lang="cs-CZ" sz="2400" dirty="0">
                <a:solidFill>
                  <a:schemeClr val="tx1"/>
                </a:solidFill>
                <a:effectLst/>
              </a:rPr>
              <a:t>jasně </a:t>
            </a:r>
            <a:r>
              <a:rPr lang="cs-CZ" sz="2400" b="0" dirty="0">
                <a:solidFill>
                  <a:schemeClr val="tx1"/>
                </a:solidFill>
                <a:effectLst/>
              </a:rPr>
              <a:t>uvádí, že vedení národního parku se nemusí věnovat řadě činností, </a:t>
            </a:r>
            <a:r>
              <a:rPr lang="cs-CZ" sz="2400" b="1" dirty="0">
                <a:solidFill>
                  <a:schemeClr val="tx1"/>
                </a:solidFill>
                <a:effectLst/>
              </a:rPr>
              <a:t>s výjimkou preventivních opatření proti vzniku lesních požárů</a:t>
            </a:r>
            <a:r>
              <a:rPr lang="cs-CZ" sz="2400" b="0" dirty="0">
                <a:solidFill>
                  <a:schemeClr val="tx1"/>
                </a:solidFill>
                <a:effectLst/>
              </a:rPr>
              <a:t>. V případě Národního parku Českého Švýcarska i přes vážnost situace docházelo dlouhodobě, a v podstatě systematicky, k porušování výše uvedeného zákona – tedy absenci </a:t>
            </a:r>
            <a:r>
              <a:rPr lang="cs-CZ" sz="2400" dirty="0">
                <a:solidFill>
                  <a:schemeClr val="tx1"/>
                </a:solidFill>
              </a:rPr>
              <a:t>protipožárních opatření.</a:t>
            </a:r>
          </a:p>
          <a:p>
            <a:pPr marL="0" indent="0" algn="just">
              <a:buNone/>
            </a:pPr>
            <a:r>
              <a:rPr lang="cs-CZ" sz="2400" dirty="0">
                <a:solidFill>
                  <a:schemeClr val="tx1"/>
                </a:solidFill>
              </a:rPr>
              <a:t>Jednalo se o doslova klasickou ukázka toho, kdy ochrana přírody je dlouhodobě nadřazována nad bezpečnost osob a majetku a to nejen na území národního parku. </a:t>
            </a:r>
            <a:r>
              <a:rPr lang="cs-CZ" sz="2400" b="0" dirty="0">
                <a:solidFill>
                  <a:schemeClr val="tx1"/>
                </a:solidFill>
                <a:effectLst/>
              </a:rPr>
              <a:t>A to ať se jednalo o neprůjezdnost lesních cest, neexistenci kvalitních mapových podkladů, neřešenou údržbu vhodných vodních zdrojů, nulovou </a:t>
            </a:r>
            <a:r>
              <a:rPr lang="cs-CZ" sz="2400" dirty="0">
                <a:solidFill>
                  <a:schemeClr val="tx1"/>
                </a:solidFill>
              </a:rPr>
              <a:t>podporou </a:t>
            </a:r>
            <a:r>
              <a:rPr lang="cs-CZ" sz="2400" b="0" dirty="0">
                <a:solidFill>
                  <a:schemeClr val="tx1"/>
                </a:solidFill>
                <a:effectLst/>
              </a:rPr>
              <a:t>jednotek PO v dosahu národního parku, či </a:t>
            </a:r>
            <a:r>
              <a:rPr lang="cs-CZ" sz="2400" b="0" dirty="0" err="1">
                <a:solidFill>
                  <a:schemeClr val="tx1"/>
                </a:solidFill>
                <a:effectLst/>
              </a:rPr>
              <a:t>nexistenci</a:t>
            </a:r>
            <a:r>
              <a:rPr lang="cs-CZ" sz="2400" b="0" dirty="0">
                <a:solidFill>
                  <a:schemeClr val="tx1"/>
                </a:solidFill>
                <a:effectLst/>
              </a:rPr>
              <a:t> určitého vlastního řešení apod.  </a:t>
            </a:r>
          </a:p>
        </p:txBody>
      </p:sp>
    </p:spTree>
    <p:extLst>
      <p:ext uri="{BB962C8B-B14F-4D97-AF65-F5344CB8AC3E}">
        <p14:creationId xmlns:p14="http://schemas.microsoft.com/office/powerpoint/2010/main" val="1399426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" y="6203576"/>
            <a:ext cx="12192000" cy="654424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3595"/>
          </a:xfrm>
        </p:spPr>
        <p:txBody>
          <a:bodyPr/>
          <a:lstStyle/>
          <a:p>
            <a:r>
              <a:rPr lang="cs-CZ" dirty="0"/>
              <a:t>Hlavní příčiny požáru v roce 2022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9833" y="1188720"/>
            <a:ext cx="10613967" cy="498824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cs-CZ" sz="2400" b="0" dirty="0">
                <a:solidFill>
                  <a:schemeClr val="tx1"/>
                </a:solidFill>
                <a:effectLst/>
              </a:rPr>
              <a:t>Situace kolem požáru v NP České Švýcarsko vypadá, že jediným odpovědným za tento požár je ten, kdo zapálil oheň v Malinovém dole.</a:t>
            </a:r>
            <a:endParaRPr lang="cs-CZ" sz="24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cs-CZ" sz="2400" b="0" dirty="0">
                <a:solidFill>
                  <a:schemeClr val="tx1"/>
                </a:solidFill>
                <a:effectLst/>
              </a:rPr>
              <a:t>Já ale chybu vidím především v tom, že věci ani problémy se nepojmenovávají správným jménem a odpovědnost se svádí na někoho, kdo za problém nemůže a nebo může jen z části.</a:t>
            </a:r>
          </a:p>
          <a:p>
            <a:pPr marL="0" indent="0" algn="just">
              <a:buNone/>
            </a:pPr>
            <a:r>
              <a:rPr lang="cs-CZ" sz="2400" b="0" dirty="0">
                <a:solidFill>
                  <a:schemeClr val="tx1"/>
                </a:solidFill>
                <a:effectLst/>
              </a:rPr>
              <a:t>Nejde přeci o to, někoho soudit, nebo trestat, ale především najít příčiny, poučit se, vytvořit podmínky pro větší bezpečnost.</a:t>
            </a:r>
          </a:p>
          <a:p>
            <a:pPr marL="0" indent="0" algn="just">
              <a:buNone/>
            </a:pPr>
            <a:r>
              <a:rPr lang="cs-CZ" sz="2400" dirty="0">
                <a:solidFill>
                  <a:schemeClr val="tx1"/>
                </a:solidFill>
              </a:rPr>
              <a:t>My Češi jsme ale skuteční mistři v tom, si nepřiznat vinu, tvrdit že </a:t>
            </a:r>
            <a:r>
              <a:rPr lang="cs-CZ" sz="2400" b="0" dirty="0">
                <a:solidFill>
                  <a:schemeClr val="tx1"/>
                </a:solidFill>
                <a:effectLst/>
              </a:rPr>
              <a:t>za nic nemohou a odmítat si přiznat svůj podíl viny. V Čechách jsou totiž vždy viníky ti dva – nikdo a nic!</a:t>
            </a:r>
          </a:p>
          <a:p>
            <a:pPr marL="0" indent="0" algn="just">
              <a:buNone/>
            </a:pPr>
            <a:r>
              <a:rPr lang="cs-CZ" sz="2400" dirty="0">
                <a:solidFill>
                  <a:schemeClr val="tx1"/>
                </a:solidFill>
              </a:rPr>
              <a:t>Můj oblíbený citát z pera amerického filosofa a kritika George </a:t>
            </a:r>
            <a:r>
              <a:rPr lang="cs-CZ" sz="2400" dirty="0" err="1">
                <a:solidFill>
                  <a:schemeClr val="tx1"/>
                </a:solidFill>
              </a:rPr>
              <a:t>Santayana</a:t>
            </a:r>
            <a:r>
              <a:rPr lang="cs-CZ" sz="2400" dirty="0">
                <a:solidFill>
                  <a:schemeClr val="tx1"/>
                </a:solidFill>
              </a:rPr>
              <a:t> vystihuje vše:</a:t>
            </a:r>
          </a:p>
          <a:p>
            <a:pPr marL="0" indent="0" algn="ctr">
              <a:buNone/>
            </a:pPr>
            <a:r>
              <a:rPr lang="cs-CZ" sz="2400" b="1" i="1" dirty="0">
                <a:solidFill>
                  <a:schemeClr val="tx1"/>
                </a:solidFill>
                <a:effectLst/>
              </a:rPr>
              <a:t>„Ti, kdo si nepamatují minulost, jsou odsouzeni k tomu ji opakovat!“</a:t>
            </a:r>
            <a:endParaRPr lang="cs-CZ" sz="2400" b="1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668995C2-AE98-CBCC-491D-A151FC28C8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17" y="511407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377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2">
            <a:extLst>
              <a:ext uri="{FF2B5EF4-FFF2-40B4-BE49-F238E27FC236}">
                <a16:creationId xmlns:a16="http://schemas.microsoft.com/office/drawing/2014/main" id="{7C93350B-F30F-91D5-4BBB-08F1A165A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" y="-2704"/>
            <a:ext cx="12189283" cy="6860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AB95CFBC-483B-814D-4A9C-B7D128C77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985" y="124287"/>
            <a:ext cx="9428030" cy="1446550"/>
          </a:xfrm>
          <a:prstGeom prst="rect">
            <a:avLst/>
          </a:prstGeom>
          <a:solidFill>
            <a:srgbClr val="C0C0C0">
              <a:alpha val="30000"/>
            </a:srgb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Lesní požár velkého rozsahu (1600 ha)</a:t>
            </a:r>
          </a:p>
          <a:p>
            <a:pPr algn="ctr">
              <a:defRPr/>
            </a:pPr>
            <a:r>
              <a:rPr lang="cs-CZ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Národní park České Švýcarsko 2022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" y="6203576"/>
            <a:ext cx="12192000" cy="654424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3595"/>
          </a:xfrm>
        </p:spPr>
        <p:txBody>
          <a:bodyPr>
            <a:normAutofit/>
          </a:bodyPr>
          <a:lstStyle/>
          <a:p>
            <a:r>
              <a:rPr lang="cs-CZ" dirty="0"/>
              <a:t>Ohniska kůrovcové kalamity</a:t>
            </a:r>
          </a:p>
        </p:txBody>
      </p:sp>
      <p:pic>
        <p:nvPicPr>
          <p:cNvPr id="7" name="Zástupný symbol pro obsah 4">
            <a:extLst>
              <a:ext uri="{FF2B5EF4-FFF2-40B4-BE49-F238E27FC236}">
                <a16:creationId xmlns:a16="http://schemas.microsoft.com/office/drawing/2014/main" id="{E08712C2-5D34-51DA-7E2A-F3F9C1FDB26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49" y="2502132"/>
            <a:ext cx="5900951" cy="2672532"/>
          </a:xfrm>
        </p:spPr>
      </p:pic>
      <p:pic>
        <p:nvPicPr>
          <p:cNvPr id="8" name="Zástupný symbol pro obsah 5">
            <a:extLst>
              <a:ext uri="{FF2B5EF4-FFF2-40B4-BE49-F238E27FC236}">
                <a16:creationId xmlns:a16="http://schemas.microsoft.com/office/drawing/2014/main" id="{3EDA7C72-C015-CCC0-1C64-10A01CB4C4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529" y="1421476"/>
            <a:ext cx="4833742" cy="475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035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9463F17-1495-9E29-72AD-CD13E485B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2404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" y="6203576"/>
            <a:ext cx="12192000" cy="654424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3595"/>
          </a:xfrm>
        </p:spPr>
        <p:txBody>
          <a:bodyPr/>
          <a:lstStyle/>
          <a:p>
            <a:r>
              <a:rPr lang="cs-CZ" dirty="0"/>
              <a:t>Stručný popis zásahu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9833" y="1188720"/>
            <a:ext cx="10613967" cy="498824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cs-CZ" sz="2400" b="1" dirty="0">
                <a:solidFill>
                  <a:schemeClr val="tx1"/>
                </a:solidFill>
              </a:rPr>
              <a:t>Lesní požár vypukl v sobotu 23. července 2022 </a:t>
            </a:r>
            <a:r>
              <a:rPr lang="cs-CZ" sz="2400" dirty="0">
                <a:solidFill>
                  <a:schemeClr val="tx1"/>
                </a:solidFill>
              </a:rPr>
              <a:t>(během velké vlny veder) v Malinovém dole, jen pár desítek metrů od parkoviště ve východní části Hřenska. Na základě satelitních snímků z družic se první ohnisko objevilo již ve 22:57 hod. Požár postupně zasáhl více než 1600 ha plochy parku (cca 1/6 plochy parku), v době největším nasazení sil a prostředků, ho hasilo osm vrtulníků, pět letadel a dohromady asi 700 osob, převážně hasičů. Jedná se o nejrozsáhlejší lesní požár v novodobé historii Česka a Saska.</a:t>
            </a:r>
          </a:p>
          <a:p>
            <a:pPr marL="0" indent="0" algn="just">
              <a:buNone/>
            </a:pPr>
            <a:r>
              <a:rPr lang="cs-CZ" sz="2400" dirty="0">
                <a:solidFill>
                  <a:schemeClr val="tx1"/>
                </a:solidFill>
              </a:rPr>
              <a:t>Podle studie z ledna 2023 byla primární příčinou rychlého a v prvních dnech nezvladatelného šíření požáru kombinace vysoké rychlosti větru, nízké vlhkosti vegetace, vzduchu i půdy a vysoké teploty. Rozhodující vliv na šíření požáru měla velká vrstva suchého jehličí z období kůrovcové kalamity. V květnu 2023 Policie České republiky obvinila muže podezřelého ze založení požáru.</a:t>
            </a:r>
          </a:p>
          <a:p>
            <a:pPr marL="0" indent="0" algn="just">
              <a:buNone/>
            </a:pPr>
            <a:r>
              <a:rPr lang="cs-CZ" sz="2400" b="1" dirty="0">
                <a:solidFill>
                  <a:schemeClr val="tx1"/>
                </a:solidFill>
              </a:rPr>
              <a:t>Požární zásah začal v neděli 24. července v 07:21 hod. </a:t>
            </a:r>
            <a:r>
              <a:rPr lang="cs-CZ" sz="2400" dirty="0">
                <a:solidFill>
                  <a:schemeClr val="tx1"/>
                </a:solidFill>
              </a:rPr>
              <a:t>kdy byl požár nahlášen na operační středisko. V průběhu dne se oheň rozšířil z Malinového dolu na druhou stranu komunikace směrem nad soutěsky směrem k obci Mezná.</a:t>
            </a:r>
          </a:p>
        </p:txBody>
      </p:sp>
    </p:spTree>
    <p:extLst>
      <p:ext uri="{BB962C8B-B14F-4D97-AF65-F5344CB8AC3E}">
        <p14:creationId xmlns:p14="http://schemas.microsoft.com/office/powerpoint/2010/main" val="2433845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ázek 3">
            <a:extLst>
              <a:ext uri="{FF2B5EF4-FFF2-40B4-BE49-F238E27FC236}">
                <a16:creationId xmlns:a16="http://schemas.microsoft.com/office/drawing/2014/main" id="{A4D62A15-D721-E624-3A5F-F0F10E887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539551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Motiv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79708</TotalTime>
  <Words>1936</Words>
  <Application>Microsoft Office PowerPoint</Application>
  <PresentationFormat>Širokoúhlá obrazovka</PresentationFormat>
  <Paragraphs>109</Paragraphs>
  <Slides>29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3" baseType="lpstr">
      <vt:lpstr>Arial</vt:lpstr>
      <vt:lpstr>Calibri</vt:lpstr>
      <vt:lpstr>Times New Roman</vt:lpstr>
      <vt:lpstr>Motiv Office</vt:lpstr>
      <vt:lpstr>Požár v Národním parku České Švýcarsko z pohledu zasahujícího dobrovolníka - hasiče</vt:lpstr>
      <vt:lpstr>Prezentace aplikace PowerPoint</vt:lpstr>
      <vt:lpstr>Hlavní příčiny požáru v roce 2022</vt:lpstr>
      <vt:lpstr>Hlavní příčiny požáru v roce 2022</vt:lpstr>
      <vt:lpstr>Prezentace aplikace PowerPoint</vt:lpstr>
      <vt:lpstr>Ohniska kůrovcové kalamity</vt:lpstr>
      <vt:lpstr>Prezentace aplikace PowerPoint</vt:lpstr>
      <vt:lpstr>Stručný popis zásahu</vt:lpstr>
      <vt:lpstr>Prezentace aplikace PowerPoint</vt:lpstr>
      <vt:lpstr>Stručný popis zásahu</vt:lpstr>
      <vt:lpstr>Prezentace aplikace PowerPoint</vt:lpstr>
      <vt:lpstr>Statistika</vt:lpstr>
      <vt:lpstr>Prezentace aplikace PowerPoint</vt:lpstr>
      <vt:lpstr>Škody 2022</vt:lpstr>
      <vt:lpstr>Prezentace aplikace PowerPoint</vt:lpstr>
      <vt:lpstr>Škody 2023</vt:lpstr>
      <vt:lpstr>Dezinformace a manipulace</vt:lpstr>
      <vt:lpstr>Dobrovolníci</vt:lpstr>
      <vt:lpstr>Dobrovolníci</vt:lpstr>
      <vt:lpstr>Prezentace aplikace PowerPoint</vt:lpstr>
      <vt:lpstr>Přístup saské správy NP po kůrovci a požáru</vt:lpstr>
      <vt:lpstr>… a přístup české správy NP po kůrovci a požáru</vt:lpstr>
      <vt:lpstr>Požadavky starostů po požáru</vt:lpstr>
      <vt:lpstr>Požadavky starostů po požáru</vt:lpstr>
      <vt:lpstr>Prezentace aplikace PowerPoint</vt:lpstr>
      <vt:lpstr>Rok po požáru</vt:lpstr>
      <vt:lpstr>Rok po požáru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Tereza Chrbolková</dc:creator>
  <cp:lastModifiedBy>Jiří Sucharda</cp:lastModifiedBy>
  <cp:revision>406</cp:revision>
  <dcterms:created xsi:type="dcterms:W3CDTF">2018-03-14T14:37:29Z</dcterms:created>
  <dcterms:modified xsi:type="dcterms:W3CDTF">2023-11-29T11:34:17Z</dcterms:modified>
</cp:coreProperties>
</file>