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315" r:id="rId3"/>
    <p:sldId id="287" r:id="rId4"/>
    <p:sldId id="302" r:id="rId5"/>
    <p:sldId id="305" r:id="rId6"/>
    <p:sldId id="306" r:id="rId7"/>
    <p:sldId id="307" r:id="rId8"/>
    <p:sldId id="308" r:id="rId9"/>
    <p:sldId id="342" r:id="rId10"/>
    <p:sldId id="343" r:id="rId11"/>
    <p:sldId id="344" r:id="rId12"/>
    <p:sldId id="345" r:id="rId13"/>
    <p:sldId id="346" r:id="rId14"/>
    <p:sldId id="309" r:id="rId15"/>
    <p:sldId id="310" r:id="rId16"/>
    <p:sldId id="312" r:id="rId17"/>
    <p:sldId id="313" r:id="rId18"/>
    <p:sldId id="322" r:id="rId19"/>
    <p:sldId id="321" r:id="rId20"/>
    <p:sldId id="325" r:id="rId21"/>
    <p:sldId id="329" r:id="rId22"/>
    <p:sldId id="338" r:id="rId23"/>
    <p:sldId id="333" r:id="rId24"/>
    <p:sldId id="339" r:id="rId25"/>
    <p:sldId id="340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E86D9-E746-4BD1-BC1B-8878A92D0F5C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E6D32-5F3A-421C-AA60-58513C9B1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0FB-C4AB-4D63-9F71-D778FE8FBFA3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0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9C67-84A3-47B6-A71D-228008697CE9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63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1311-1C6B-4418-8209-34C821F5FA9E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790E-E460-426D-8FB7-5759B35E3CA0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974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01D-FA97-4E25-89EC-F178D0C0F1D7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1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1F80-206A-451C-A349-875209FBB322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FC3-9CE3-4EB0-B15D-AACE654EB183}" type="datetime1">
              <a:rPr lang="cs-CZ" smtClean="0"/>
              <a:t>28.11.2023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554C-A536-4CDC-B812-E79214A042EC}" type="datetime1">
              <a:rPr lang="cs-CZ" smtClean="0"/>
              <a:t>28.11.2023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39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9B-23B5-41F4-B501-B810E1E198EC}" type="datetime1">
              <a:rPr lang="cs-CZ" smtClean="0"/>
              <a:t>28.11.2023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9C5D-C697-4469-AB78-A8F149BCD7C0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67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4D0E-E312-4E6B-BDCD-D27D4C8D5ACD}" type="datetime1">
              <a:rPr lang="cs-CZ" smtClean="0"/>
              <a:t>28.11.2023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8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790E-E460-426D-8FB7-5759B35E3CA0}" type="datetime1">
              <a:rPr lang="cs-CZ" smtClean="0"/>
              <a:t>28.11.2023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0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sFJ0OCsoKU&amp;list=PL1Cp5doNb3zQWYCDNr3LEd7z2S3_ZL0Yn&amp;index=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ezEIpGt1s?list=PL1Cp5doNb3zQWYCDNr3LEd7z2S3_ZL0Yn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ichal.barborik@mvcr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2902" y="1246979"/>
            <a:ext cx="845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3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dobrovolnictví v ČR</a:t>
            </a:r>
            <a:endParaRPr lang="cs-CZ" sz="26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08082" y="5610252"/>
            <a:ext cx="30652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600" b="1" kern="0" dirty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rPr>
              <a:t>Praha 29. 11. 2023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D12028-FC16-4F26-BFDB-C5EAD2D7B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2461539"/>
            <a:ext cx="4383314" cy="25214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1C4EB7-A137-4E2B-8EFA-4DB46BDC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9083B1-332D-41DA-9053-FC8527726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3" y="2461539"/>
            <a:ext cx="4752725" cy="25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7114" y="1035237"/>
            <a:ext cx="798788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B33D48-0284-4A59-83A6-3116ACD7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4" y="1481513"/>
            <a:ext cx="8149771" cy="50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3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7114" y="1035237"/>
            <a:ext cx="798788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818031-732B-439F-8E82-14B9257C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92" y="1481513"/>
            <a:ext cx="8117794" cy="52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8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7114" y="1035237"/>
            <a:ext cx="798788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A45432-84F7-49CD-AFC6-BAFADCB3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4" y="1461808"/>
            <a:ext cx="8214249" cy="50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97114" y="1035237"/>
            <a:ext cx="798788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63A9FB-5B4D-4105-AB72-B7C61DCF2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4" y="1580224"/>
            <a:ext cx="8368391" cy="35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dobrovolnictví v ČR - v rámci Strategie vlády pro NNO 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 spolupráce veřejné správy s NNO na léta 2021 až 2030 </a:t>
            </a:r>
          </a:p>
          <a:p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Strategický cíl C.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Zajištění a udržení vhodných podmínek pro existenci a činnost NNO, Specifický cíl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C.2 Podpora rozvoje dobrovolnictví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C.2.1 Na základě vyhodnocení realizovaného projektu k rozvoji dobrovolnictví zpracovat a předložit vládě ke schválení koncepční strategický materiál v oblasti rozvoje dobrovolnictví v ČR (2023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C.2.2 Realizovat pravidelná jednání meziresortní pracovní skupiny ke koncepci rozvoje dobrovolnictví v ČR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C.2.3 Navýšit finanční alokaci dotačního programu MV s názvem Rozvoj dobrovolnické služby (akreditovaní žadatelé podle § 6 zákona o dobrovolnické službě) o min 50 %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C.2.4 Zmapovat a podpořit stávající ocenění v oblasti dobrovolnictví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C.2.5 Realizovat reprezentativní výběrové šetření dobrovolnictví v pravidelných intervalech (2022 – 2030)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C.2.6 Propagovat spolufinancování projektů formou dobrovolnické činnosti a každoročně sledovat napříč státní správou podíl dobrovolnické činnosti na spolufinancování projektu (2021 – 2030)</a:t>
            </a:r>
          </a:p>
        </p:txBody>
      </p:sp>
    </p:spTree>
    <p:extLst>
      <p:ext uri="{BB962C8B-B14F-4D97-AF65-F5344CB8AC3E}">
        <p14:creationId xmlns:p14="http://schemas.microsoft.com/office/powerpoint/2010/main" val="248238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dobrovolnická centra - 5/2020 – 4/2022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FE9DEB-D2F7-462B-B7E6-0941D2AFB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" y="1657153"/>
            <a:ext cx="6884569" cy="396022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0FC1AE-219E-488A-BB65-CC751F098E2B}"/>
              </a:ext>
            </a:extLst>
          </p:cNvPr>
          <p:cNvSpPr txBox="1"/>
          <p:nvPr/>
        </p:nvSpPr>
        <p:spPr>
          <a:xfrm>
            <a:off x="2286000" y="59870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RDC - </a:t>
            </a:r>
            <a:r>
              <a:rPr lang="cs-CZ" sz="1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videospot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47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RDC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Činnost RDC je realizována v následujících oblastech:</a:t>
            </a: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informační a zprostředkovatelská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vytvářet a udržovat webovou stránku a sociální sítě s aktuálními informacemi o dobrovolnictví, vytvářet a udržovat databázi dobrovolnických organizací a zájemců o dobrovolnictví a aktivně se podílet na zprostředkování nabídky a poptávky po dobrovolnictví v kraji;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propagační a komunikační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propagace dobrovolnictví na veřejnosti a v médiích, pořádání Dnů dobrovolnictví v kraji, dnů otevřených dveří a provozování kontaktního místa pro veřejnost;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vzdělávací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realizace bezúplatného vzdělávání koordinátorů dobrovolníků ve vysílajících organizacích či kontaktních osob v přijímajících organizacích i vzdělávání samotných dobrovolníků;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koncepční a metodická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jsou partnerem pro kraj a samosprávy, společně vytváření koncepce a strategie rozvoje a podpory dobrovolnictví v kraji;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poradenská a konzultační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poskytovat odborné poradenství pro dobrovolnická centra a dobrovolnické organizace v kraji, pro samosprávy, dobrovolníky v oblasti dobrovolnictví.</a:t>
            </a:r>
          </a:p>
        </p:txBody>
      </p:sp>
    </p:spTree>
    <p:extLst>
      <p:ext uri="{BB962C8B-B14F-4D97-AF65-F5344CB8AC3E}">
        <p14:creationId xmlns:p14="http://schemas.microsoft.com/office/powerpoint/2010/main" val="13375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činnost RDC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Dobrovolnické organizace v kraji mají 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RDC a jejich činnosti velmi dobré znalosti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stejně tak je tomu i u zástupců veřejné správy.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Vyplynula 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potřeba udržet a dále rozvíjet RDC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navázat na pilotní projekt trvalým zakotvením RDC do "dobrovolnických struktur" v ČR.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Většina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krajů deklarovala ochotu se na tomto konceptu organizačně podílet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některé kraje RDC již nyní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finančně podporují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 hodnocením RDC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jednotlivých krajích jsou rozdíly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což je často dáno výchozí pozicí i specifiky jednotlivých krajů v oblasti dobrovolnictví.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Některá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 s menším potenciálem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působení na své okolí – obvykle se nepodařilo navázat intenzivnější spolupráce s ostatními DC/DO v kraji, či jen v dílčích aktivitách.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Identifikována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RDC, která mají velký potenciál dalšího rozvoje</a:t>
            </a:r>
            <a:r>
              <a:rPr lang="cs-CZ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většinou vedena osobností, která zaujala ostatní DC, veřejnou správu (kraje i obce), často se všichni v území znají, radí se spolu, RDC se zde stala významným koordinátorem a komunikátorem pro dobrovolnictví v území.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Během projektu se dobrovolnickým organizacím díky regionálním dobrovolnickým centrům podařilo posílit spolupráci s kraji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někde ovšem jen v menší míře.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z evaluace projektu – systémová úroveň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897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Zajistit/podpořit udržitelnost výsledků projektu</a:t>
            </a: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dokončit aktualizaci/finalizaci návrhu Koncepce dobrovolnictví (a schválení Koncepce vládou ČR)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podpořit financování RDC a udržení jejich personálních kapacit, know-how a jejich sítě – dotační titul na spolufinancování RDC –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aktuálně „RDC Ukrajina“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pokračovat v propagaci dobrovolnictví a RDC z národní úrovně, vč. pokračování ceny za </a:t>
            </a:r>
            <a:r>
              <a:rPr lang="cs-CZ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správu a aktualizaci webu dobrovolnik.net v rámci MV pod OPK MV.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 startAt="2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Podporovat dobrovolnictví a RDC v krajích</a:t>
            </a: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udržení a další rozvoj vybudovaných personálních a odborných kapacit a zajištění financování RDC (zajištění stability a motivace pracovníků).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strategické zakotvení dobrovolnictví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institucionální a personální zabezpečení – zodpovědná osoba ve vedení kraje (krajské samosprávě) za oblast dobrovolnictví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dalšího síťování partnerů (zejména menších měst a obcí, MAS) a sdílení zkušeností.</a:t>
            </a:r>
          </a:p>
        </p:txBody>
      </p:sp>
    </p:spTree>
    <p:extLst>
      <p:ext uri="{BB962C8B-B14F-4D97-AF65-F5344CB8AC3E}">
        <p14:creationId xmlns:p14="http://schemas.microsoft.com/office/powerpoint/2010/main" val="249092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999327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www.dobrovolnik.net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08EED9-B955-424D-88FA-34A42CF6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06" y="1430214"/>
            <a:ext cx="7332955" cy="52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D0C47B-B309-471E-8179-50F7718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824"/>
            <a:ext cx="9144000" cy="47163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7BC047-6B6E-4DD9-BB0F-8651FB62BE81}"/>
              </a:ext>
            </a:extLst>
          </p:cNvPr>
          <p:cNvSpPr txBox="1"/>
          <p:nvPr/>
        </p:nvSpPr>
        <p:spPr>
          <a:xfrm>
            <a:off x="1385667" y="5957920"/>
            <a:ext cx="6372665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Ročně cca 30 miliard Kč</a:t>
            </a:r>
          </a:p>
        </p:txBody>
      </p:sp>
    </p:spTree>
    <p:extLst>
      <p:ext uri="{BB962C8B-B14F-4D97-AF65-F5344CB8AC3E}">
        <p14:creationId xmlns:p14="http://schemas.microsoft.com/office/powerpoint/2010/main" val="233966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7D13B1-6152-4797-AF1C-78BA075C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9034A8-4E6D-4C4A-ABED-67F053A3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96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333083-4886-4BAF-BF16-44B0119B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0494E1-B881-4320-9C1F-8915274F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9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édium 1" title="Regionální dobrovolnická centra - spot (2022)">
            <a:hlinkClick r:id="" action="ppaction://media"/>
            <a:extLst>
              <a:ext uri="{FF2B5EF4-FFF2-40B4-BE49-F238E27FC236}">
                <a16:creationId xmlns:a16="http://schemas.microsoft.com/office/drawing/2014/main" id="{A2D573ED-96E0-498F-9389-D5F479E02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069" y="1204887"/>
            <a:ext cx="8499149" cy="48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D0C47B-B309-471E-8179-50F7718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824"/>
            <a:ext cx="9144000" cy="47163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7BC047-6B6E-4DD9-BB0F-8651FB62BE81}"/>
              </a:ext>
            </a:extLst>
          </p:cNvPr>
          <p:cNvSpPr txBox="1"/>
          <p:nvPr/>
        </p:nvSpPr>
        <p:spPr>
          <a:xfrm>
            <a:off x="1385667" y="5957920"/>
            <a:ext cx="6372665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Ročně cca 30 miliard Kč</a:t>
            </a:r>
          </a:p>
        </p:txBody>
      </p:sp>
    </p:spTree>
    <p:extLst>
      <p:ext uri="{BB962C8B-B14F-4D97-AF65-F5344CB8AC3E}">
        <p14:creationId xmlns:p14="http://schemas.microsoft.com/office/powerpoint/2010/main" val="118994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26</a:t>
            </a:fld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554818" y="1363776"/>
            <a:ext cx="7871386" cy="43858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600" kern="120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685800">
              <a:defRPr/>
            </a:pPr>
            <a:endParaRPr lang="cs-CZ" sz="1200" b="1" dirty="0"/>
          </a:p>
          <a:p>
            <a:pPr algn="ctr" defTabSz="685800">
              <a:defRPr/>
            </a:pPr>
            <a:r>
              <a:rPr lang="cs-CZ" sz="4800" b="1" dirty="0"/>
              <a:t>Děkuji za pozornost.</a:t>
            </a:r>
            <a:br>
              <a:rPr lang="cs-CZ" sz="4800" b="1" dirty="0"/>
            </a:br>
            <a:br>
              <a:rPr lang="cs-CZ" sz="2400" dirty="0"/>
            </a:br>
            <a:r>
              <a:rPr lang="cs-CZ" sz="2400" b="1" dirty="0"/>
              <a:t>JUDr. Michal Barbořík</a:t>
            </a:r>
            <a:br>
              <a:rPr lang="cs-CZ" sz="2400" dirty="0"/>
            </a:br>
            <a:r>
              <a:rPr lang="cs-CZ" sz="2400" dirty="0"/>
              <a:t>ředitel odboru prevence kriminality</a:t>
            </a:r>
            <a:br>
              <a:rPr lang="cs-CZ" sz="2400" dirty="0"/>
            </a:br>
            <a:r>
              <a:rPr lang="cs-CZ" sz="2400" dirty="0"/>
              <a:t>Ministerstvo vnitra ČR</a:t>
            </a:r>
            <a:br>
              <a:rPr lang="cs-CZ" sz="2400" dirty="0"/>
            </a:br>
            <a:r>
              <a:rPr lang="cs-CZ" sz="2400" dirty="0">
                <a:hlinkClick r:id="rId2"/>
              </a:rPr>
              <a:t>michal.barborik@mvcr.cz</a:t>
            </a:r>
            <a:br>
              <a:rPr lang="cs-CZ" sz="2400" dirty="0"/>
            </a:br>
            <a:br>
              <a:rPr lang="cs-CZ" sz="1650" dirty="0"/>
            </a:br>
            <a:endParaRPr lang="cs-CZ" sz="1650" dirty="0"/>
          </a:p>
          <a:p>
            <a:pPr algn="ctr" defTabSz="685800">
              <a:defRPr/>
            </a:pPr>
            <a:br>
              <a:rPr lang="cs-CZ" sz="1950" dirty="0"/>
            </a:br>
            <a:r>
              <a:rPr lang="cs-CZ" sz="2800" b="1" dirty="0"/>
              <a:t>www.mvcr.cz</a:t>
            </a:r>
            <a:r>
              <a:rPr lang="cs-CZ" sz="2800" dirty="0"/>
              <a:t>, </a:t>
            </a:r>
            <a:r>
              <a:rPr lang="cs-CZ" sz="2800" b="1" dirty="0"/>
              <a:t>www.dobrovolnictvi.net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C917A2-FAFA-4F00-AB8E-22A52B5A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4191" y="1385345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Dobrovolnictví v České republice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2136338"/>
            <a:ext cx="8284935" cy="468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 je: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veřejně prospěšná činnost, která je vykonávána dobrovolníkem, ze svobodné vůle, ve svém volném čase a bez nároku na odměnu, protislužbu nebo jiné zvýhodnění.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 každá dobrovolná činnost je dobrovolnictví!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/>
              <a:t>dobrovolnictví x sousedská výpomoc x členství x stáže x pracovní a jiné poměry x firemní dobrovolnictví x mezinárodní dobrovolnictví)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Právní úprava: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198/2002 Sb., o dobrovolnické službě – akreditace, dotace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Obecná právní úprava – občanský zákoník, zákoník práce ad.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Věcný záměr zákona o dobrovolnictví (2015)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4191" y="1385345"/>
            <a:ext cx="845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Koncepce rozvoje dobrovolnictví v České republice        </a:t>
            </a: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akcentem na zajištění regionální a oborové dostupnosti dobrovolnictví v podobě dobrovolnických center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497114" y="3071149"/>
            <a:ext cx="81497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effectLst/>
                <a:latin typeface="Arial CE" panose="020B0604020202020204" pitchFamily="34" charset="0"/>
              </a:rPr>
              <a:t>Registrační číslo:</a:t>
            </a:r>
            <a:r>
              <a:rPr lang="cs-CZ" dirty="0">
                <a:latin typeface="Arial CE" panose="020B0604020202020204" pitchFamily="34" charset="0"/>
              </a:rPr>
              <a:t> 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CZ.03.2.63/0.0/0.0/15_029/0003724</a:t>
            </a:r>
          </a:p>
          <a:p>
            <a:pPr algn="just"/>
            <a:endParaRPr lang="cs-CZ" b="1" i="0" dirty="0">
              <a:effectLst/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Příjemce podpory z OPZ:</a:t>
            </a:r>
            <a:br>
              <a:rPr lang="cs-CZ" b="0" i="0" dirty="0">
                <a:effectLst/>
                <a:latin typeface="Arial CE" panose="020B0604020202020204" pitchFamily="34" charset="0"/>
              </a:rPr>
            </a:br>
            <a:r>
              <a:rPr lang="cs-CZ" b="0" i="0" dirty="0">
                <a:effectLst/>
                <a:latin typeface="Arial CE" panose="020B0604020202020204" pitchFamily="34" charset="0"/>
              </a:rPr>
              <a:t>Česká republika - Ministerstvo vnitra, o</a:t>
            </a:r>
            <a:r>
              <a:rPr lang="cs-CZ" dirty="0">
                <a:latin typeface="Arial CE" panose="020B0604020202020204" pitchFamily="34" charset="0"/>
              </a:rPr>
              <a:t>dbor prevence kriminality</a:t>
            </a:r>
            <a:br>
              <a:rPr lang="cs-CZ" dirty="0">
                <a:latin typeface="Arial CE" panose="020B0604020202020204" pitchFamily="34" charset="0"/>
              </a:rPr>
            </a:br>
            <a:endParaRPr lang="cs-CZ" dirty="0"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Rozpočet projektu: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24 024 00,00 Kč</a:t>
            </a:r>
          </a:p>
          <a:p>
            <a:pPr algn="just"/>
            <a:endParaRPr lang="cs-CZ" b="1" i="0" dirty="0">
              <a:effectLst/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Realizace projektu od: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01. 09. 2016</a:t>
            </a:r>
            <a:br>
              <a:rPr lang="cs-CZ" b="0" i="0" dirty="0">
                <a:effectLst/>
                <a:latin typeface="Arial CE" panose="020B0604020202020204" pitchFamily="34" charset="0"/>
              </a:rPr>
            </a:br>
            <a:r>
              <a:rPr lang="cs-CZ" b="1" i="0" dirty="0">
                <a:effectLst/>
                <a:latin typeface="Arial CE" panose="020B0604020202020204" pitchFamily="34" charset="0"/>
              </a:rPr>
              <a:t>Realizace projektu do: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31. 08. 2022</a:t>
            </a:r>
          </a:p>
        </p:txBody>
      </p:sp>
    </p:spTree>
    <p:extLst>
      <p:ext uri="{BB962C8B-B14F-4D97-AF65-F5344CB8AC3E}">
        <p14:creationId xmlns:p14="http://schemas.microsoft.com/office/powerpoint/2010/main" val="89508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56288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Výstupy projektu: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548731"/>
            <a:ext cx="8149771" cy="5728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současného stavu v oblasti dobrovolnictví v ČR a v zahraničí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Koncepce rozvoje dobrovolnictví v ČR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Realizace pilotní podpory Regionálních dobrovolnických center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Evaluační studie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statisticko-sociologická šetření – celospolečenské, oborové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realizace a podpory dobrovolnických center v ČR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Doporučený obsah vzdělávání pracovníků dobrovolnických center, dobrovolnických organizací a dobrovolníků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dobrovolnik.net /dobrovolnictvi.net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Elektronická publikace o dobrovolnictví v době pandemie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Vytvoření propagačně-informačních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videospotů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roli a přínosu RDC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Zmapování stávajícího stavu udělování ocenění dobrovolníkům v regionech a pilotní realizace celostátní ceny „Cena za </a:t>
            </a:r>
            <a:r>
              <a:rPr lang="cs-CZ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</a:t>
            </a: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Sborník dobré praxe, shrnující výhody online a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offline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školení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9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Cílem je podpora rozvoje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dobrovolnické služby i obecného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nových prvků v oblasti dobrovolnictví - osvědčených modelů ze -zahraničí i z ČR ke koordinovanější spolupráci a podpoře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nadále i stávajících dobrovolnických struktur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Cílem není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zasahovat do suverenity dobrovolnických organizací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nahradit stávající dobrovolnictví novými formami – spíše doplnit o nové již osvědčené prvky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nutit kohokoli do nových prvků v oblasti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podmiňovat stávající podporu dobrovolnických organizací zapojením do nových prvků</a:t>
            </a:r>
          </a:p>
        </p:txBody>
      </p:sp>
    </p:spTree>
    <p:extLst>
      <p:ext uri="{BB962C8B-B14F-4D97-AF65-F5344CB8AC3E}">
        <p14:creationId xmlns:p14="http://schemas.microsoft.com/office/powerpoint/2010/main" val="3908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Oblasti doporučení z návrhu Koncepce: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Rozdělení rolí a odpovědností na národní – regionální – lokální úrovni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národní: Rada dobrovolnictví - MV – oborová ministerstva + Národní platforma dobrovolnictví, neformální síť zástupců regionálních dobrovolnických center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regionální: – kraje + regionální dobrovolnická centra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lokální: obce + lokální dobrovolnická centra, dobrovolnické organizace  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stávajícího systému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akreditace, navýšení dotací, rozšíření možnosti kofinancovat vlastní podíl na dotaci dobrovolnickou činností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oborového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gescích jednotlivých resortů</a:t>
            </a:r>
          </a:p>
        </p:txBody>
      </p:sp>
    </p:spTree>
    <p:extLst>
      <p:ext uri="{BB962C8B-B14F-4D97-AF65-F5344CB8AC3E}">
        <p14:creationId xmlns:p14="http://schemas.microsoft.com/office/powerpoint/2010/main" val="46804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Oblasti doporučení z návrhu Koncepce: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Efektivní monitoring dobrovolnické činnosti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prokázání přínosu dobrovolnictví</a:t>
            </a:r>
          </a:p>
          <a:p>
            <a:pPr lvl="0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managementu a profesionalizace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metodiky, vzdělávání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Propagace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národní, krajské, místní dny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jednotný web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propagace na podporu fundraisingu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Výchova k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vzdělávání na školách</a:t>
            </a:r>
          </a:p>
        </p:txBody>
      </p:sp>
    </p:spTree>
    <p:extLst>
      <p:ext uri="{BB962C8B-B14F-4D97-AF65-F5344CB8AC3E}">
        <p14:creationId xmlns:p14="http://schemas.microsoft.com/office/powerpoint/2010/main" val="327471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55522" y="1035237"/>
            <a:ext cx="79294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D0E002-5A45-4214-9FDC-EA94C064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481514"/>
            <a:ext cx="7806893" cy="5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1299</Words>
  <Application>Microsoft Office PowerPoint</Application>
  <PresentationFormat>Předvádění na obrazovce (4:3)</PresentationFormat>
  <Paragraphs>146</Paragraphs>
  <Slides>26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Arial CE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BARBOŘÍK Michal, JUDr.</dc:creator>
  <cp:lastModifiedBy>Barbořík Michal, JUDr.</cp:lastModifiedBy>
  <cp:revision>192</cp:revision>
  <dcterms:created xsi:type="dcterms:W3CDTF">2019-04-17T14:18:25Z</dcterms:created>
  <dcterms:modified xsi:type="dcterms:W3CDTF">2023-11-28T11:35:39Z</dcterms:modified>
</cp:coreProperties>
</file>