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9" r:id="rId2"/>
    <p:sldId id="315" r:id="rId3"/>
    <p:sldId id="28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2" r:id="rId14"/>
    <p:sldId id="313" r:id="rId15"/>
    <p:sldId id="316" r:id="rId16"/>
    <p:sldId id="317" r:id="rId17"/>
    <p:sldId id="318" r:id="rId18"/>
    <p:sldId id="322" r:id="rId19"/>
    <p:sldId id="321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8" r:id="rId28"/>
    <p:sldId id="333" r:id="rId29"/>
    <p:sldId id="330" r:id="rId30"/>
    <p:sldId id="331" r:id="rId31"/>
    <p:sldId id="332" r:id="rId32"/>
    <p:sldId id="334" r:id="rId33"/>
    <p:sldId id="339" r:id="rId34"/>
    <p:sldId id="340" r:id="rId35"/>
    <p:sldId id="27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E86D9-E746-4BD1-BC1B-8878A92D0F5C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E6D32-5F3A-421C-AA60-58513C9B11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56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70FB-C4AB-4D63-9F71-D778FE8FBFA3}" type="datetime1">
              <a:rPr lang="cs-CZ" smtClean="0"/>
              <a:t>15.12.2022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70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9C67-84A3-47B6-A71D-228008697CE9}" type="datetime1">
              <a:rPr lang="cs-CZ" smtClean="0"/>
              <a:t>15.12.2022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63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1311-1C6B-4418-8209-34C821F5FA9E}" type="datetime1">
              <a:rPr lang="cs-CZ" smtClean="0"/>
              <a:t>15.12.2022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90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790E-E460-426D-8FB7-5759B35E3CA0}" type="datetime1">
              <a:rPr lang="cs-CZ" smtClean="0"/>
              <a:t>15.12.2022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69743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01D-FA97-4E25-89EC-F178D0C0F1D7}" type="datetime1">
              <a:rPr lang="cs-CZ" smtClean="0"/>
              <a:t>15.12.2022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12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1F80-206A-451C-A349-875209FBB322}" type="datetime1">
              <a:rPr lang="cs-CZ" smtClean="0"/>
              <a:t>15.12.2022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06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5FC3-9CE3-4EB0-B15D-AACE654EB183}" type="datetime1">
              <a:rPr lang="cs-CZ" smtClean="0"/>
              <a:t>15.12.2022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3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554C-A536-4CDC-B812-E79214A042EC}" type="datetime1">
              <a:rPr lang="cs-CZ" smtClean="0"/>
              <a:t>15.12.2022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39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479B-23B5-41F4-B501-B810E1E198EC}" type="datetime1">
              <a:rPr lang="cs-CZ" smtClean="0"/>
              <a:t>15.12.2022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9C5D-C697-4469-AB78-A8F149BCD7C0}" type="datetime1">
              <a:rPr lang="cs-CZ" smtClean="0"/>
              <a:t>15.12.2022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67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4D0E-E312-4E6B-BDCD-D27D4C8D5ACD}" type="datetime1">
              <a:rPr lang="cs-CZ" smtClean="0"/>
              <a:t>15.12.2022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83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0790E-E460-426D-8FB7-5759B35E3CA0}" type="datetime1">
              <a:rPr lang="cs-CZ" smtClean="0"/>
              <a:t>15.12.2022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D7A4-D6DB-4BE3-9B26-B2B9AFFAB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00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HsFJ0OCsoKU&amp;list=PL1Cp5doNb3zQWYCDNr3LEd7z2S3_ZL0Yn&amp;index=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bezEIpGt1s?list=PL1Cp5doNb3zQWYCDNr3LEd7z2S3_ZL0Yn" TargetMode="Externa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ichal.barborik@mvcr.cz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12902" y="1246979"/>
            <a:ext cx="8455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cs-CZ" sz="36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dobrovolnictví v ČR</a:t>
            </a:r>
            <a:endParaRPr lang="cs-CZ" sz="26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301683" y="5610252"/>
            <a:ext cx="64780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600" b="1" kern="0" dirty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rPr>
              <a:t>Rada vlády pro NNO, Praha 13. 10. 2022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D12028-FC16-4F26-BFDB-C5EAD2D7B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86" y="2461539"/>
            <a:ext cx="4383314" cy="252142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D1C4EB7-A137-4E2B-8EFA-4DB46BDCE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69083B1-332D-41DA-9053-FC8527726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3" y="2461539"/>
            <a:ext cx="4752725" cy="258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2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3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Koncepce rozvoje dobrovolnictví v ČR - projekt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10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408355" y="1728855"/>
            <a:ext cx="841284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Oblasti doporučení z návrhu Koncepce:</a:t>
            </a:r>
          </a:p>
          <a:p>
            <a:pPr marL="0" lvl="0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Efektivní monitoring dobrovolnické činnosti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 prokázání přínosu dobrovolnictví</a:t>
            </a:r>
          </a:p>
          <a:p>
            <a:pPr lvl="0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Podpora managementu a profesionalizace dobrovolnictví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metodiky, vzdělávání</a:t>
            </a:r>
          </a:p>
          <a:p>
            <a:pPr marL="457200" lvl="1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Propagace dobrovolnictví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národní, krajské, místní dny dobrovolnictví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jednotný web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propagace na podporu fundraisingu</a:t>
            </a:r>
          </a:p>
          <a:p>
            <a:pPr marL="457200" lvl="1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Výchova k dobrovolnictví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vzdělávání na školách</a:t>
            </a:r>
          </a:p>
        </p:txBody>
      </p:sp>
    </p:spTree>
    <p:extLst>
      <p:ext uri="{BB962C8B-B14F-4D97-AF65-F5344CB8AC3E}">
        <p14:creationId xmlns:p14="http://schemas.microsoft.com/office/powerpoint/2010/main" val="327471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2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dobrovolnictví v ČR - v rámci Strategie vlády pro NNO 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Strategie spolupráce veřejné správy s NNO na léta 2021 až 2030 </a:t>
            </a:r>
          </a:p>
          <a:p>
            <a:r>
              <a:rPr lang="cs-CZ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Strategický cíl C.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Zajištění a udržení vhodných podmínek pro existenci a činnost NNO, Specifický cíl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C.2 Podpora rozvoje dobrovolnictví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C.2.1 Na základě vyhodnocení realizovaného projektu k rozvoji dobrovolnictví zpracovat a předložit vládě ke schválení koncepční strategický materiál v oblasti rozvoje dobrovolnictví v ČR (2023 –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C.2.2 Realizovat pravidelná jednání meziresortní pracovní skupiny ke koncepci rozvoje dobrovolnictví v ČR (2021 –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C.2.3 Navýšit finanční alokaci dotačního programu MV s názvem Rozvoj dobrovolnické služby (akreditovaní žadatelé podle § 6 zákona o dobrovolnické službě) o min 50 % (2021 –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C.2.4 Zmapovat a podpořit stávající ocenění v oblasti dobrovolnictví (2021 –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C.2.5 Realizovat reprezentativní výběrové šetření dobrovolnictví v pravidelných intervalech (2022 – 2030)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C.2.6 Propagovat spolufinancování projektů formou dobrovolnické činnosti a každoročně sledovat napříč státní správou podíl dobrovolnické činnosti na spolufinancování projektu (2021 – 2030)</a:t>
            </a:r>
          </a:p>
        </p:txBody>
      </p:sp>
    </p:spTree>
    <p:extLst>
      <p:ext uri="{BB962C8B-B14F-4D97-AF65-F5344CB8AC3E}">
        <p14:creationId xmlns:p14="http://schemas.microsoft.com/office/powerpoint/2010/main" val="248238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2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dobrovolnická centra - 5/2020 – 4/2022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FE9DEB-D2F7-462B-B7E6-0941D2AFB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9" y="1657153"/>
            <a:ext cx="6884569" cy="396022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0FC1AE-219E-488A-BB65-CC751F098E2B}"/>
              </a:ext>
            </a:extLst>
          </p:cNvPr>
          <p:cNvSpPr txBox="1"/>
          <p:nvPr/>
        </p:nvSpPr>
        <p:spPr>
          <a:xfrm>
            <a:off x="2286000" y="59870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RDC - </a:t>
            </a:r>
            <a:r>
              <a:rPr lang="cs-CZ" sz="1800" b="1" kern="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videospot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47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2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 RDC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Činnost RDC je realizována v následujících oblastech:</a:t>
            </a:r>
            <a:endParaRPr lang="cs-CZ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cs-CZ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informační a zprostředkovatelská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vytvářet a udržovat webovou stránku a sociální sítě s aktuálními informacemi o dobrovolnictví, vytvářet a udržovat databázi dobrovolnických organizací a zájemců o dobrovolnictví a aktivně se podílet na zprostředkování nabídky a poptávky po dobrovolnictví v kraji;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cs-CZ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propagační a komunikační 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propagace dobrovolnictví na veřejnosti a v médiích, pořádání Dnů dobrovolnictví v kraji, dnů otevřených dveří a provozování kontaktního místa pro veřejnost;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cs-CZ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vzdělávací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realizace bezúplatného vzdělávání koordinátorů dobrovolníků ve vysílajících organizacích či kontaktních osob v přijímajících organizacích i vzdělávání samotných dobrovolníků;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cs-CZ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koncepční a metodická 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jsou partnerem pro kraj a samosprávy, společně vytváření koncepce a strategie rozvoje a podpory dobrovolnictví v kraji;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cs-CZ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poradenská a konzultační 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poskytovat odborné poradenství pro dobrovolnická centra a dobrovolnické organizace v kraji, pro samosprávy, dobrovolníky v oblasti dobrovolnictví.</a:t>
            </a:r>
          </a:p>
        </p:txBody>
      </p:sp>
    </p:spTree>
    <p:extLst>
      <p:ext uri="{BB962C8B-B14F-4D97-AF65-F5344CB8AC3E}">
        <p14:creationId xmlns:p14="http://schemas.microsoft.com/office/powerpoint/2010/main" val="1337586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2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 činnost RDC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Dobrovolnické organizace v kraji mají </a:t>
            </a:r>
            <a:r>
              <a:rPr lang="cs-CZ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RDC a jejich činnosti velmi dobré znalosti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stejně tak je tomu i u zástupců veřejné správy.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Vyplynula </a:t>
            </a:r>
            <a:r>
              <a:rPr lang="cs-CZ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potřeba udržet a dále rozvíjet RDC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navázat na pilotní projekt trvalým zakotvením RDC do "dobrovolnických struktur" v ČR.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Většina </a:t>
            </a:r>
            <a:r>
              <a:rPr lang="cs-CZ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krajů deklarovala ochotu se na tomto konceptu organizačně podílet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některé kraje RDC již nyní </a:t>
            </a:r>
            <a:r>
              <a:rPr lang="cs-CZ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finančně podporují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Mezi hodnocením RDC </a:t>
            </a:r>
            <a:r>
              <a:rPr lang="cs-CZ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 jednotlivých krajích jsou rozdíly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což je často dáno výchozí pozicí i specifiky jednotlivých krajů v oblasti dobrovolnictví.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Některá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RDC s menším potenciálem 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působení na své okolí – obvykle se nepodařilo navázat intenzivnější spolupráce s ostatními DC/DO v kraji, či jen v dílčích aktivitách.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Identifikována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RDC, která mají velký potenciál dalšího rozvoje</a:t>
            </a:r>
            <a:r>
              <a:rPr lang="cs-CZ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většinou vedena osobností, která zaujala ostatní DC, veřejnou správu (kraje i obce), často se všichni v území znají, radí se spolu, RDC se zde stala významným koordinátorem a komunikátorem pro dobrovolnictví v území.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Během projektu se dobrovolnickým organizacím díky regionálním dobrovolnickým centrům podařilo posílit spolupráci s kraji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někde ovšem jen v menší míře.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cs-CZ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2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 do budoucna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5954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osílit roli kraje v dobrovolnictví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prvním krokem je stanovit kompetentní osobu ve vedení kraje, která bude mít téma dobrovolnictví na starosti.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Vytvořit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dlouhodobé strategie rozvoje dobrovolnictví 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území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krajů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Zlepšit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dostupnost dobrovolnických služeb 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rozvinout potenciál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menších měst a obcí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MAS (např. </a:t>
            </a:r>
            <a:r>
              <a:rPr lang="cs-CZ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DobroPointy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vytvořit komunikační platformu.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Udržovat a rozvíjet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webové stránky RDC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případně i další sociální sítě Facebook.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RDC by měla rozvinout dlouhodobou koordinovanou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propagaci dobrovolnictví 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rámci kraje, která povede k uznání dobrovolnictví jako celospolečenského zájmu.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Zvýšit počet dobrovolníků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 algn="just">
              <a:spcAft>
                <a:spcPts val="600"/>
              </a:spcAft>
              <a:buAutoNum type="alphaLcPeriod"/>
            </a:pPr>
            <a:r>
              <a:rPr lang="cs-CZ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výšit počet dobrovolníků u mládeže ve spolupráci s univerzitami, </a:t>
            </a:r>
          </a:p>
          <a:p>
            <a:pPr marL="800100" lvl="1" indent="-342900" algn="just">
              <a:spcAft>
                <a:spcPts val="600"/>
              </a:spcAft>
              <a:buAutoNum type="alphaLcPeriod"/>
            </a:pPr>
            <a:r>
              <a:rPr lang="cs-CZ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ozvoj výchovy k dobrovolnictví na ZŠ a SŠ,</a:t>
            </a:r>
          </a:p>
          <a:p>
            <a:pPr marL="800100" lvl="1" indent="-342900" algn="just">
              <a:spcAft>
                <a:spcPts val="600"/>
              </a:spcAft>
              <a:buAutoNum type="alphaLcPeriod"/>
            </a:pPr>
            <a:r>
              <a:rPr lang="cs-CZ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yužít potenciál dobrovolníků v </a:t>
            </a:r>
            <a:r>
              <a:rPr lang="cs-CZ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předseniorském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seniorském věku.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Další podpora a rozvoj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vzdělávání koordinátorů 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dobrovolníků, pravidelné setkávání.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tabilizace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pracovníků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zajištění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financování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RDC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perspektivou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až 3 let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cs-CZ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8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2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Modely fungování a podpory RDC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4539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Modely sítě dobrovolnické infrastruktury v kraji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střešní organizací, která vykonává činnost RDC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dominantním DC/DO, která vykonává činnost RDC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kraj vykonává některé činnosti RDC, případně pověří výkonem jinou organizaci.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Finanční podpora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formou komplexního (vícezdrojového) systému vedoucí k vyváženému a nezávislému financování: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TŘETIN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1/3 MV ČR, 1/3 vyšší územní samosprávný celek a 1/3 z vlastních zdrojů dobrovolnických organizací, případně i z členských poplatků,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50 NA 50 - MV ČR jako gestor dobrovolnictví 50 % a kraj dalšími    50 % (kraj může ze svého rozpočtu, nebo danou částku kraj může zajistit smluvně i z dalších zdrojů (např. obce, NNO, soukromé subjekty, dary, další projekty apod.).</a:t>
            </a:r>
          </a:p>
        </p:txBody>
      </p:sp>
    </p:spTree>
    <p:extLst>
      <p:ext uri="{BB962C8B-B14F-4D97-AF65-F5344CB8AC3E}">
        <p14:creationId xmlns:p14="http://schemas.microsoft.com/office/powerpoint/2010/main" val="47371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2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Celkové přínosy projektu Rozvoj dobrovolnictví v ČR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17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4912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07000"/>
              </a:lnSpc>
              <a:spcAft>
                <a:spcPts val="600"/>
              </a:spcAft>
              <a:tabLst>
                <a:tab pos="3954780" algn="r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rámci provedených šetření byly identifikovány následující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hlavní efekty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954780" algn="r"/>
              </a:tabLs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výšení informovanosti a zviditelnění dobrovolnictví v krajích.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954780" algn="r"/>
              </a:tabLs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mapování dobrovolnických organizací a dobrovolnických možností v krajích.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954780" algn="r"/>
              </a:tabLs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ystematické pokrytí ČR dobrovolnickými centry a zvýšení dostupnosti dobrovolnictví.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954780" algn="r"/>
              </a:tabLs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osílení koordinace dobrovolnictví v krajích a zvýšení kvalifikace (kvality) dobrovolníků a koordinátorů.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954780" algn="r"/>
              </a:tabLs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ytvoření „národní“ sítě RDC a výměna zkušeností a dobré praxe.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954780" algn="r"/>
              </a:tabLs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chota systémově podporovat dobrovolnictví v krajích.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954780" algn="r"/>
              </a:tabLs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viditelnění a posílení potenciálu mateřské organizace (zaštiťující RDC) (kontaktů, spolupráce).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irší zapojení dobrovolníků do dobrovolnických aktivit.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osílení schopnosti reakce a řešení a koordinace dobrovolnictví především v mimořádných situacích –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covid-19, uprchlická vlna z Ukrajiny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47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2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 z evaluace projektu – systémová úroveň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18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4897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Zajistit/podpořit udržitelnost výsledků projektu</a:t>
            </a: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dokončit aktualizaci/finalizaci návrhu Koncepce dobrovolnictví (a schválení Koncepce vládou ČR)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podpořit financování RDC a udržení jejich personálních kapacit, know-how a jejich sítě – dotační titul na spolufinancování RDC – </a:t>
            </a: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aktuálně „RDC Ukrajina“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pokračovat v propagaci dobrovolnictví a RDC z národní úrovně, vč. pokračování ceny za </a:t>
            </a:r>
            <a:r>
              <a:rPr lang="cs-CZ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DOBROvolnictví</a:t>
            </a: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zajistit správu a aktualizaci webu dobrovolnik.net v rámci MV pod OPK MV.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 startAt="2"/>
            </a:pPr>
            <a:r>
              <a:rPr lang="cs-CZ" sz="1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Podporovat dobrovolnictví a RDC v krajích</a:t>
            </a: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udržení a další rozvoj vybudovaných personálních a odborných kapacit a zajištění financování RDC (zajištění stability a motivace pracovníků).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strategické zakotvení dobrovolnictví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institucionální a personální zabezpečení – zodpovědná osoba ve vedení kraje (krajské samosprávě) za oblast dobrovolnictví</a:t>
            </a:r>
          </a:p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dalšího síťování partnerů (zejména menších měst a obcí, MAS) a sdílení zkušeností.</a:t>
            </a:r>
          </a:p>
        </p:txBody>
      </p:sp>
    </p:spTree>
    <p:extLst>
      <p:ext uri="{BB962C8B-B14F-4D97-AF65-F5344CB8AC3E}">
        <p14:creationId xmlns:p14="http://schemas.microsoft.com/office/powerpoint/2010/main" val="2490921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999327"/>
            <a:ext cx="84556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cs-CZ" sz="22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www.dobrovolnik.net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19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88DE9FE-75E9-41EF-8A52-98CFCE805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5" y="1430214"/>
            <a:ext cx="7381098" cy="53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2D0C47B-B309-471E-8179-50F771839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5824"/>
            <a:ext cx="9144000" cy="471633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57BC047-6B6E-4DD9-BB0F-8651FB62BE81}"/>
              </a:ext>
            </a:extLst>
          </p:cNvPr>
          <p:cNvSpPr txBox="1"/>
          <p:nvPr/>
        </p:nvSpPr>
        <p:spPr>
          <a:xfrm>
            <a:off x="1385667" y="5957920"/>
            <a:ext cx="6372665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Ročně cca 30 miliard Kč</a:t>
            </a:r>
          </a:p>
        </p:txBody>
      </p:sp>
    </p:spTree>
    <p:extLst>
      <p:ext uri="{BB962C8B-B14F-4D97-AF65-F5344CB8AC3E}">
        <p14:creationId xmlns:p14="http://schemas.microsoft.com/office/powerpoint/2010/main" val="2339662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20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74D806-C9A5-43D3-821A-28873C77B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7923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23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8E0BE0-D34A-4D0B-8A8F-560E0AC81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361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65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7D13B1-6152-4797-AF1C-78BA075C1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361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26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8028A9-72E1-462E-BA3C-F4F6629E5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361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A112FE-7131-464C-9762-031B9D1C1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361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46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B73D97A-BAF8-4524-B671-3A800EA01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361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87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9034A8-4E6D-4C4A-ABED-67F053A35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296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14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27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3333083-4886-4BAF-BF16-44B0119BA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361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72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28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0494E1-B881-4320-9C1F-8915274FB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361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49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29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89913C-1F69-4519-A40C-C90D1C118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4829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5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44191" y="1385345"/>
            <a:ext cx="84556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6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Dobrovolnictví v České republice</a:t>
            </a:r>
            <a:endParaRPr lang="cs-CZ" sz="23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2136338"/>
            <a:ext cx="8284935" cy="4688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Dobrovolnictví je: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veřejně prospěšná činnost, která je vykonávána dobrovolníkem, ze svobodné vůle, ve svém volném čase a bez nároku na odměnu, protislužbu nebo jiné zvýhodnění.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 každá dobrovolná činnost je dobrovolnictví!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/>
              <a:t>dobrovolnictví x sousedská výpomoc x členství x stáže x pracovní a jiné poměry x firemní dobrovolnictví x mezinárodní dobrovolnictví)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Právní úprava:</a:t>
            </a:r>
          </a:p>
          <a:p>
            <a:pPr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Zákon č. 198/2002 Sb., o dobrovolnické službě – akreditace, dotace</a:t>
            </a:r>
          </a:p>
          <a:p>
            <a:pPr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Obecná právní úprava – občanský zákoník, zákoník práce ad.</a:t>
            </a:r>
          </a:p>
          <a:p>
            <a:pPr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cs-CZ" sz="2000" strike="sngStrike" dirty="0">
                <a:latin typeface="Arial" panose="020B0604020202020204" pitchFamily="34" charset="0"/>
                <a:cs typeface="Arial" panose="020B0604020202020204" pitchFamily="34" charset="0"/>
              </a:rPr>
              <a:t>Věcný záměr zákona o dobrovolnictví (2015)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5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30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0F7446-42F5-425A-BF50-0ADB9138C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6953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37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31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049114-8C6D-48A6-ADE3-5E8DD2911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361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18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32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24D79B-0808-471E-A1B9-3E2429794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5361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82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33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386966" y="1634161"/>
            <a:ext cx="8412841" cy="351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300"/>
              </a:spcAft>
              <a:buFont typeface="+mj-lt"/>
              <a:buAutoNum type="arabicPeriod"/>
            </a:pPr>
            <a:endParaRPr lang="cs-CZ" sz="1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nline médium 1" title="Regionální dobrovolnická centra - spot (2022)">
            <a:hlinkClick r:id="" action="ppaction://media"/>
            <a:extLst>
              <a:ext uri="{FF2B5EF4-FFF2-40B4-BE49-F238E27FC236}">
                <a16:creationId xmlns:a16="http://schemas.microsoft.com/office/drawing/2014/main" id="{A2D573ED-96E0-498F-9389-D5F479E02F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0069" y="1204887"/>
            <a:ext cx="8499149" cy="48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7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34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2D0C47B-B309-471E-8179-50F771839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5824"/>
            <a:ext cx="9144000" cy="471633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57BC047-6B6E-4DD9-BB0F-8651FB62BE81}"/>
              </a:ext>
            </a:extLst>
          </p:cNvPr>
          <p:cNvSpPr txBox="1"/>
          <p:nvPr/>
        </p:nvSpPr>
        <p:spPr>
          <a:xfrm>
            <a:off x="1385667" y="5957920"/>
            <a:ext cx="6372665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Ročně cca 30 miliard Kč</a:t>
            </a:r>
          </a:p>
        </p:txBody>
      </p:sp>
    </p:spTree>
    <p:extLst>
      <p:ext uri="{BB962C8B-B14F-4D97-AF65-F5344CB8AC3E}">
        <p14:creationId xmlns:p14="http://schemas.microsoft.com/office/powerpoint/2010/main" val="1189944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35</a:t>
            </a:fld>
            <a:endParaRPr lang="cs-CZ"/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554818" y="1363776"/>
            <a:ext cx="7871386" cy="43858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600" kern="120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685800">
              <a:defRPr/>
            </a:pPr>
            <a:endParaRPr lang="cs-CZ" sz="1200" b="1" dirty="0"/>
          </a:p>
          <a:p>
            <a:pPr algn="ctr" defTabSz="685800">
              <a:defRPr/>
            </a:pPr>
            <a:r>
              <a:rPr lang="cs-CZ" sz="4800" b="1" dirty="0"/>
              <a:t>Děkuji za pozornost.</a:t>
            </a:r>
            <a:br>
              <a:rPr lang="cs-CZ" sz="4800" b="1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/>
              <a:t>JUDr. Michal Barbořík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ředitel odboru prevence kriminality</a:t>
            </a:r>
            <a:br>
              <a:rPr lang="cs-CZ" sz="2400" dirty="0"/>
            </a:br>
            <a:r>
              <a:rPr lang="cs-CZ" sz="2400" dirty="0"/>
              <a:t>Ministerstvo vnitra ČR</a:t>
            </a:r>
            <a:br>
              <a:rPr lang="cs-CZ" sz="2400" dirty="0"/>
            </a:br>
            <a:r>
              <a:rPr lang="cs-CZ" sz="2400" dirty="0">
                <a:hlinkClick r:id="rId2"/>
              </a:rPr>
              <a:t>michal.barborik@mvcr.cz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1650" dirty="0"/>
              <a:t/>
            </a:r>
            <a:br>
              <a:rPr lang="cs-CZ" sz="1650" dirty="0"/>
            </a:br>
            <a:endParaRPr lang="cs-CZ" sz="1650" dirty="0"/>
          </a:p>
          <a:p>
            <a:pPr algn="ctr" defTabSz="685800">
              <a:defRPr/>
            </a:pPr>
            <a:r>
              <a:rPr lang="cs-CZ" sz="1950" dirty="0"/>
              <a:t/>
            </a:r>
            <a:br>
              <a:rPr lang="cs-CZ" sz="1950" dirty="0"/>
            </a:br>
            <a:r>
              <a:rPr lang="cs-CZ" sz="2800" b="1" dirty="0"/>
              <a:t>www.mvcr.cz</a:t>
            </a:r>
            <a:r>
              <a:rPr lang="cs-CZ" sz="2800" dirty="0"/>
              <a:t>, </a:t>
            </a:r>
            <a:r>
              <a:rPr lang="cs-CZ" sz="2800" b="1" dirty="0"/>
              <a:t>www.dobrovolnictvi.net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C917A2-FAFA-4F00-AB8E-22A52B5AF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0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44191" y="1385345"/>
            <a:ext cx="8455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cs-CZ" sz="26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Koncepce rozvoje dobrovolnictví v České republice        </a:t>
            </a:r>
            <a:r>
              <a:rPr lang="cs-CZ" sz="23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akcentem na zajištění regionální a oborové dostupnosti dobrovolnictví v podobě dobrovolnických center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497114" y="3071149"/>
            <a:ext cx="81497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i="0" dirty="0">
                <a:effectLst/>
                <a:latin typeface="Arial CE" panose="020B0604020202020204" pitchFamily="34" charset="0"/>
              </a:rPr>
              <a:t>Registrační číslo:</a:t>
            </a:r>
            <a:r>
              <a:rPr lang="cs-CZ" dirty="0">
                <a:latin typeface="Arial CE" panose="020B0604020202020204" pitchFamily="34" charset="0"/>
              </a:rPr>
              <a:t> </a:t>
            </a:r>
            <a:r>
              <a:rPr lang="cs-CZ" b="0" i="0" dirty="0">
                <a:effectLst/>
                <a:latin typeface="Arial CE" panose="020B0604020202020204" pitchFamily="34" charset="0"/>
              </a:rPr>
              <a:t>CZ.03.2.63/0.0/0.0/15_029/0003724</a:t>
            </a:r>
          </a:p>
          <a:p>
            <a:pPr algn="just"/>
            <a:endParaRPr lang="cs-CZ" b="1" i="0" dirty="0">
              <a:effectLst/>
              <a:latin typeface="Arial CE" panose="020B0604020202020204" pitchFamily="34" charset="0"/>
            </a:endParaRPr>
          </a:p>
          <a:p>
            <a:r>
              <a:rPr lang="cs-CZ" b="1" i="0" dirty="0">
                <a:effectLst/>
                <a:latin typeface="Arial CE" panose="020B0604020202020204" pitchFamily="34" charset="0"/>
              </a:rPr>
              <a:t>Příjemce podpory z OPZ:</a:t>
            </a:r>
            <a:r>
              <a:rPr lang="cs-CZ" b="0" i="0" dirty="0">
                <a:effectLst/>
                <a:latin typeface="Arial CE" panose="020B0604020202020204" pitchFamily="34" charset="0"/>
              </a:rPr>
              <a:t/>
            </a:r>
            <a:br>
              <a:rPr lang="cs-CZ" b="0" i="0" dirty="0">
                <a:effectLst/>
                <a:latin typeface="Arial CE" panose="020B0604020202020204" pitchFamily="34" charset="0"/>
              </a:rPr>
            </a:br>
            <a:r>
              <a:rPr lang="cs-CZ" b="0" i="0" dirty="0">
                <a:effectLst/>
                <a:latin typeface="Arial CE" panose="020B0604020202020204" pitchFamily="34" charset="0"/>
              </a:rPr>
              <a:t>Česká republika - Ministerstvo vnitra, o</a:t>
            </a:r>
            <a:r>
              <a:rPr lang="cs-CZ" dirty="0">
                <a:latin typeface="Arial CE" panose="020B0604020202020204" pitchFamily="34" charset="0"/>
              </a:rPr>
              <a:t>dbor prevence kriminality</a:t>
            </a:r>
            <a:br>
              <a:rPr lang="cs-CZ" dirty="0">
                <a:latin typeface="Arial CE" panose="020B0604020202020204" pitchFamily="34" charset="0"/>
              </a:rPr>
            </a:br>
            <a:endParaRPr lang="cs-CZ" dirty="0">
              <a:latin typeface="Arial CE" panose="020B0604020202020204" pitchFamily="34" charset="0"/>
            </a:endParaRPr>
          </a:p>
          <a:p>
            <a:r>
              <a:rPr lang="cs-CZ" b="1" i="0" dirty="0">
                <a:effectLst/>
                <a:latin typeface="Arial CE" panose="020B0604020202020204" pitchFamily="34" charset="0"/>
              </a:rPr>
              <a:t>Rozpočet projektu:</a:t>
            </a:r>
            <a:r>
              <a:rPr lang="cs-CZ" b="0" i="0" dirty="0">
                <a:effectLst/>
                <a:latin typeface="Arial CE" panose="020B0604020202020204" pitchFamily="34" charset="0"/>
              </a:rPr>
              <a:t> 24 024 00,00 Kč</a:t>
            </a:r>
          </a:p>
          <a:p>
            <a:pPr algn="just"/>
            <a:endParaRPr lang="cs-CZ" b="1" i="0" dirty="0">
              <a:effectLst/>
              <a:latin typeface="Arial CE" panose="020B0604020202020204" pitchFamily="34" charset="0"/>
            </a:endParaRPr>
          </a:p>
          <a:p>
            <a:r>
              <a:rPr lang="cs-CZ" b="1" i="0" dirty="0">
                <a:effectLst/>
                <a:latin typeface="Arial CE" panose="020B0604020202020204" pitchFamily="34" charset="0"/>
              </a:rPr>
              <a:t>Realizace projektu od:</a:t>
            </a:r>
            <a:r>
              <a:rPr lang="cs-CZ" b="0" i="0" dirty="0">
                <a:effectLst/>
                <a:latin typeface="Arial CE" panose="020B0604020202020204" pitchFamily="34" charset="0"/>
              </a:rPr>
              <a:t> 01. 09. 2016</a:t>
            </a:r>
            <a:br>
              <a:rPr lang="cs-CZ" b="0" i="0" dirty="0">
                <a:effectLst/>
                <a:latin typeface="Arial CE" panose="020B0604020202020204" pitchFamily="34" charset="0"/>
              </a:rPr>
            </a:br>
            <a:r>
              <a:rPr lang="cs-CZ" b="1" i="0" dirty="0">
                <a:effectLst/>
                <a:latin typeface="Arial CE" panose="020B0604020202020204" pitchFamily="34" charset="0"/>
              </a:rPr>
              <a:t>Realizace projektu do:</a:t>
            </a:r>
            <a:r>
              <a:rPr lang="cs-CZ" b="0" i="0" dirty="0">
                <a:effectLst/>
                <a:latin typeface="Arial CE" panose="020B0604020202020204" pitchFamily="34" charset="0"/>
              </a:rPr>
              <a:t> 31. 08. 2022</a:t>
            </a:r>
          </a:p>
        </p:txBody>
      </p:sp>
    </p:spTree>
    <p:extLst>
      <p:ext uri="{BB962C8B-B14F-4D97-AF65-F5344CB8AC3E}">
        <p14:creationId xmlns:p14="http://schemas.microsoft.com/office/powerpoint/2010/main" val="89508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186916"/>
            <a:ext cx="84556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6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projektu:</a:t>
            </a:r>
            <a:endParaRPr lang="cs-CZ" sz="23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885432"/>
            <a:ext cx="81497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cs-CZ" sz="2000" b="1" i="0" dirty="0">
                <a:effectLst/>
                <a:latin typeface="Arial CE" panose="020B0604020202020204" pitchFamily="34" charset="0"/>
              </a:rPr>
              <a:t>Zvýšení dostupnosti </a:t>
            </a:r>
            <a:r>
              <a:rPr lang="cs-CZ" sz="2000" b="0" i="0" dirty="0">
                <a:effectLst/>
                <a:latin typeface="Arial CE" panose="020B0604020202020204" pitchFamily="34" charset="0"/>
              </a:rPr>
              <a:t>dobrovolnictví, širší zapojení dobrovolníků do dobrovolnických aktivit, lepší </a:t>
            </a:r>
            <a:r>
              <a:rPr lang="cs-CZ" sz="2000" b="1" i="0" dirty="0">
                <a:effectLst/>
                <a:latin typeface="Arial CE" panose="020B0604020202020204" pitchFamily="34" charset="0"/>
              </a:rPr>
              <a:t>koordinace, profesionalizace a zefektivnění poskytování služeb dobrovolnictví </a:t>
            </a:r>
            <a:r>
              <a:rPr lang="cs-CZ" sz="2000" b="0" i="0" dirty="0">
                <a:effectLst/>
                <a:latin typeface="Arial CE" panose="020B0604020202020204" pitchFamily="34" charset="0"/>
              </a:rPr>
              <a:t>na celém území České republiky.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cs-CZ" sz="2000" b="1" i="0" dirty="0">
                <a:effectLst/>
                <a:latin typeface="Arial CE" panose="020B0604020202020204" pitchFamily="34" charset="0"/>
              </a:rPr>
              <a:t>Zkvalitnění práce s dobrovolníky a pracovníky </a:t>
            </a:r>
            <a:r>
              <a:rPr lang="cs-CZ" sz="2000" i="0" dirty="0">
                <a:effectLst/>
                <a:latin typeface="Arial CE" panose="020B0604020202020204" pitchFamily="34" charset="0"/>
              </a:rPr>
              <a:t>dobrovolnických organizací a dobrovolnických center</a:t>
            </a:r>
            <a:r>
              <a:rPr lang="cs-CZ" sz="2000" b="0" i="0" dirty="0">
                <a:effectLst/>
                <a:latin typeface="Arial CE" panose="020B0604020202020204" pitchFamily="34" charset="0"/>
              </a:rPr>
              <a:t>, poskytování vzdělávání, odborné, profesionální a koordinované podpory.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cs-CZ" sz="2000" b="1" i="0" dirty="0">
                <a:effectLst/>
                <a:latin typeface="Arial CE" panose="020B0604020202020204" pitchFamily="34" charset="0"/>
              </a:rPr>
              <a:t>Metodicky jednotné a plošné poskytování služeb </a:t>
            </a:r>
            <a:r>
              <a:rPr lang="cs-CZ" sz="2000" b="0" i="0" dirty="0">
                <a:effectLst/>
                <a:latin typeface="Arial CE" panose="020B0604020202020204" pitchFamily="34" charset="0"/>
              </a:rPr>
              <a:t>dobrovolnických center v rámci zvyšování kvality a dostupnosti služeb neziskových organizací v ČR. Využití jednotné koncepce a metodiky pro </a:t>
            </a:r>
            <a:r>
              <a:rPr lang="cs-CZ" sz="2000" b="1" i="0" dirty="0">
                <a:effectLst/>
                <a:latin typeface="Arial CE" panose="020B0604020202020204" pitchFamily="34" charset="0"/>
              </a:rPr>
              <a:t>další koncepční rozvoj dobrovolnictví</a:t>
            </a:r>
            <a:r>
              <a:rPr lang="cs-CZ" sz="2000" b="0" i="0" dirty="0">
                <a:effectLst/>
                <a:latin typeface="Arial CE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74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56288"/>
            <a:ext cx="84556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6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Klíčové aktivity projektu:</a:t>
            </a:r>
            <a:endParaRPr lang="cs-CZ" sz="23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4640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effectLst/>
                <a:latin typeface="Arial C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Řízení a administrace projektu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effectLst/>
                <a:latin typeface="Arial C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Fáze: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effectLst/>
                <a:latin typeface="Arial C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Zmapování současného stavu v oblasti dobrovolnictví v ČR a v zahraničí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effectLst/>
                <a:latin typeface="Arial C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Vytvoření návrhu koncepce rozvoje dobrovolnictví v ČR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effectLst/>
                <a:latin typeface="Arial C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Fáze: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effectLst/>
                <a:latin typeface="Arial C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Pilotní ověření přímé podpory dobrovolnických center v rámci celé ČR včetně nastavení a realizace odborného vzdělávání pracovníků center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effectLst/>
                <a:latin typeface="Arial C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Zhodnocení realizace pilotního ověření přímé podpory dobrovolnických center včetně vytvoření metodiky realizace a podpory dobrovolnických center v ČR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latin typeface="Arial CE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Dodatečné aktivity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effectLst/>
                <a:latin typeface="Arial C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Rozvoj a využití webové platformy dobrovolnik.net/ dobrovolnictvi.net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700" dirty="0">
                <a:effectLst/>
                <a:latin typeface="Arial C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Dobrovolnictví ovlivněné pandemií: nové aktivity a využití on-line prostoru k oslovení a zapojení dobrovolníků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6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56288"/>
            <a:ext cx="84556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6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Výstupy projektu:</a:t>
            </a:r>
            <a:endParaRPr lang="cs-CZ" sz="23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7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5432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Analýza současného stavu v oblasti dobrovolnictví v ČR a v zahraničí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Návrh Koncepce rozvoje dobrovolnictví v ČR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Realizace pilotní podpory Regionálních dobrovolnických center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Evaluační studie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+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statisticko-sociologická šetření – celospolečenské, oborové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Metodika realizace a podpory dobrovolnických center v ČR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Doporučený obsah vzdělávání pracovníků dobrovolnických center, dobrovolnických organizací a dobrovolníků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 dobrovolnik.net /dobrovolnictvi.net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Elektronická publikace o dobrovolnictví v době pandemie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Vytvoření propagačně-informačních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videospotů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roli a přínosu RDC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Zmapování stávajícího stavu udělování ocenění dobrovolníkům v regionech a pilotní realizace celostátní ceny „Cena za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DOBROvolnictví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Sborník dobré praxe, shrnující výhody online a </a:t>
            </a:r>
            <a:r>
              <a:rPr lang="cs-CZ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offline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školení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9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3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Koncepce rozvoje dobrovolnictví v ČR - projekt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8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408355" y="1728855"/>
            <a:ext cx="841284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Cílem je podpora rozvoje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dobrovolnické služby i obecného dobrovolnictví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nových prvků v oblasti dobrovolnictví - osvědčených modelů ze -zahraničí i z ČR ke koordinovanější spolupráci a podpoře dobrovolnictví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nadále i stávajících dobrovolnických struktur</a:t>
            </a:r>
          </a:p>
          <a:p>
            <a:pPr marL="457200" lvl="1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Cílem není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zasahovat do suverenity dobrovolnických organizací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nahradit stávající dobrovolnictví novými formami – spíše doplnit o nové již osvědčené prvky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nutit kohokoli do nových prvků v oblasti dobrovolnictví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podmiňovat stávající podporu dobrovolnických organizací zapojením do nových prvků</a:t>
            </a:r>
          </a:p>
        </p:txBody>
      </p:sp>
    </p:spTree>
    <p:extLst>
      <p:ext uri="{BB962C8B-B14F-4D97-AF65-F5344CB8AC3E}">
        <p14:creationId xmlns:p14="http://schemas.microsoft.com/office/powerpoint/2010/main" val="39082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65579" y="1097732"/>
            <a:ext cx="845561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cs-CZ" sz="23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Koncepce rozvoje dobrovolnictví v ČR - projekt</a:t>
            </a: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7A4-D6DB-4BE3-9B26-B2B9AFFAB77E}" type="slidenum">
              <a:rPr lang="cs-CZ" smtClean="0"/>
              <a:t>9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516E3C-3A60-49B1-B441-6768F63F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" y="192644"/>
            <a:ext cx="6947257" cy="863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95123F9-0D9D-40ED-8A4D-A75C9A18CA7C}"/>
              </a:ext>
            </a:extLst>
          </p:cNvPr>
          <p:cNvSpPr txBox="1"/>
          <p:nvPr/>
        </p:nvSpPr>
        <p:spPr>
          <a:xfrm>
            <a:off x="365579" y="1657153"/>
            <a:ext cx="8149771" cy="35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0BA38F-4C36-4A99-B8D7-2EC59A86E307}"/>
              </a:ext>
            </a:extLst>
          </p:cNvPr>
          <p:cNvSpPr txBox="1"/>
          <p:nvPr/>
        </p:nvSpPr>
        <p:spPr>
          <a:xfrm>
            <a:off x="408355" y="1728855"/>
            <a:ext cx="841284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Oblasti doporučení z návrhu Koncepce:</a:t>
            </a:r>
          </a:p>
          <a:p>
            <a:pPr marL="0" lvl="0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Rozdělení rolí a odpovědností na národní – regionální – lokální úrovni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národní: Rada dobrovolnictví - MV – oborová ministerstva + Národní platforma dobrovolnictví, neformální síť zástupců regionálních dobrovolnických center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regionální: – kraje + regionální dobrovolnická centra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lokální: obce + lokální dobrovolnická centra, dobrovolnické organizace  </a:t>
            </a:r>
          </a:p>
          <a:p>
            <a:pPr marL="0" lvl="0" indent="0">
              <a:buNone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Podpora stávajícího systému dobrovolnictví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akreditace, navýšení dotací, rozšíření možnosti kofinancovat vlastní podíl na dotaci dobrovolnickou činností</a:t>
            </a:r>
          </a:p>
          <a:p>
            <a:pPr lvl="1"/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Podpora oborového dobrovolnictví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gescích jednotlivých resortů</a:t>
            </a:r>
          </a:p>
        </p:txBody>
      </p:sp>
    </p:spTree>
    <p:extLst>
      <p:ext uri="{BB962C8B-B14F-4D97-AF65-F5344CB8AC3E}">
        <p14:creationId xmlns:p14="http://schemas.microsoft.com/office/powerpoint/2010/main" val="4680421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992</TotalTime>
  <Words>1869</Words>
  <Application>Microsoft Office PowerPoint</Application>
  <PresentationFormat>Předvádění na obrazovce (4:3)</PresentationFormat>
  <Paragraphs>197</Paragraphs>
  <Slides>35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Arial CE</vt:lpstr>
      <vt:lpstr>Calibri</vt:lpstr>
      <vt:lpstr>Calibri Light</vt:lpstr>
      <vt:lpstr>Symbol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Ministerstvo vnitra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BARBOŘÍK Michal, JUDr.</dc:creator>
  <cp:lastModifiedBy>DIATKOVÁ Nataša, Mgr.</cp:lastModifiedBy>
  <cp:revision>186</cp:revision>
  <dcterms:created xsi:type="dcterms:W3CDTF">2019-04-17T14:18:25Z</dcterms:created>
  <dcterms:modified xsi:type="dcterms:W3CDTF">2022-12-15T09:58:06Z</dcterms:modified>
</cp:coreProperties>
</file>